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41"/>
  </p:notesMasterIdLst>
  <p:handoutMasterIdLst>
    <p:handoutMasterId r:id="rId42"/>
  </p:handoutMasterIdLst>
  <p:sldIdLst>
    <p:sldId id="1735" r:id="rId3"/>
    <p:sldId id="1736" r:id="rId4"/>
    <p:sldId id="1968" r:id="rId5"/>
    <p:sldId id="2120" r:id="rId6"/>
    <p:sldId id="1963" r:id="rId7"/>
    <p:sldId id="2006" r:id="rId8"/>
    <p:sldId id="2197" r:id="rId9"/>
    <p:sldId id="2138" r:id="rId10"/>
    <p:sldId id="2196" r:id="rId11"/>
    <p:sldId id="2198" r:id="rId12"/>
    <p:sldId id="2002" r:id="rId13"/>
    <p:sldId id="2090" r:id="rId14"/>
    <p:sldId id="2139" r:id="rId15"/>
    <p:sldId id="2097" r:id="rId16"/>
    <p:sldId id="2140" r:id="rId17"/>
    <p:sldId id="2199" r:id="rId18"/>
    <p:sldId id="2201" r:id="rId19"/>
    <p:sldId id="2202" r:id="rId20"/>
    <p:sldId id="2203" r:id="rId21"/>
    <p:sldId id="2083" r:id="rId22"/>
    <p:sldId id="2204" r:id="rId23"/>
    <p:sldId id="2205" r:id="rId24"/>
    <p:sldId id="2206" r:id="rId25"/>
    <p:sldId id="2207" r:id="rId26"/>
    <p:sldId id="2129" r:id="rId27"/>
    <p:sldId id="2208" r:id="rId28"/>
    <p:sldId id="2209" r:id="rId29"/>
    <p:sldId id="2210" r:id="rId30"/>
    <p:sldId id="2211" r:id="rId31"/>
    <p:sldId id="2213" r:id="rId32"/>
    <p:sldId id="2214" r:id="rId33"/>
    <p:sldId id="2181" r:id="rId34"/>
    <p:sldId id="2215" r:id="rId35"/>
    <p:sldId id="2216" r:id="rId36"/>
    <p:sldId id="2217" r:id="rId37"/>
    <p:sldId id="2218" r:id="rId38"/>
    <p:sldId id="2221" r:id="rId39"/>
    <p:sldId id="1701"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66" autoAdjust="0"/>
    <p:restoredTop sz="95067" autoAdjust="0"/>
  </p:normalViewPr>
  <p:slideViewPr>
    <p:cSldViewPr>
      <p:cViewPr varScale="1">
        <p:scale>
          <a:sx n="90" d="100"/>
          <a:sy n="90" d="100"/>
        </p:scale>
        <p:origin x="396"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07-Mar-21</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07-Mar-21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5452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7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2565986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5.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pi/deki/files/93983/The_Authority_Control_Task_List.pptx" TargetMode="Externa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F7E73F6-75FC-44E9-BBFF-F064A233FBD3}"/>
              </a:ext>
            </a:extLst>
          </p:cNvPr>
          <p:cNvSpPr>
            <a:spLocks noGrp="1"/>
          </p:cNvSpPr>
          <p:nvPr/>
        </p:nvSpPr>
        <p:spPr>
          <a:xfrm>
            <a:off x="175670" y="2355726"/>
            <a:ext cx="4972396" cy="1150079"/>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US" dirty="0"/>
              <a:t>The Authority Control Task List Examples</a:t>
            </a:r>
          </a:p>
        </p:txBody>
      </p:sp>
      <p:sp>
        <p:nvSpPr>
          <p:cNvPr id="9" name="Subtitle 5">
            <a:extLst>
              <a:ext uri="{FF2B5EF4-FFF2-40B4-BE49-F238E27FC236}">
                <a16:creationId xmlns:a16="http://schemas.microsoft.com/office/drawing/2014/main" id="{21FAB61A-9C29-4137-8AD1-B7E6D1F2B335}"/>
              </a:ext>
            </a:extLst>
          </p:cNvPr>
          <p:cNvSpPr>
            <a:spLocks noGrp="1"/>
          </p:cNvSpPr>
          <p:nvPr/>
        </p:nvSpPr>
        <p:spPr>
          <a:xfrm>
            <a:off x="175669" y="3579862"/>
            <a:ext cx="5116411" cy="478380"/>
          </a:xfrm>
          <a:prstGeom prst="rect">
            <a:avLst/>
          </a:prstGeom>
        </p:spPr>
        <p:txBody>
          <a:bodyPr vert="horz" lIns="91440" tIns="45720" rIns="91440" bIns="45720" rtlCol="0" anchor="t" anchorCtr="0">
            <a:normAutofit/>
          </a:bodyPr>
          <a:lstStyle>
            <a:lvl1pPr marL="0" indent="0" algn="l" defTabSz="914400" rtl="0" eaLnBrk="1" latinLnBrk="0" hangingPunct="1">
              <a:spcBef>
                <a:spcPts val="300"/>
              </a:spcBef>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ts val="3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 Placeholder 6">
            <a:extLst>
              <a:ext uri="{FF2B5EF4-FFF2-40B4-BE49-F238E27FC236}">
                <a16:creationId xmlns:a16="http://schemas.microsoft.com/office/drawing/2014/main" id="{E3E3076C-2A62-4931-8C20-AA9AF105D504}"/>
              </a:ext>
            </a:extLst>
          </p:cNvPr>
          <p:cNvSpPr>
            <a:spLocks noGrp="1"/>
          </p:cNvSpPr>
          <p:nvPr/>
        </p:nvSpPr>
        <p:spPr>
          <a:xfrm>
            <a:off x="174949" y="4127419"/>
            <a:ext cx="4972396" cy="388547"/>
          </a:xfrm>
          <a:prstGeom prst="rect">
            <a:avLst/>
          </a:prstGeom>
        </p:spPr>
        <p:txBody>
          <a:bodyPr vert="horz" lIns="91440" tIns="45720" rIns="91440" bIns="45720" rtlCol="0">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lgn="l"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Yoel Kortick – Senior Librarian</a:t>
            </a:r>
          </a:p>
          <a:p>
            <a:endParaRPr lang="en-US" dirty="0"/>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750326"/>
          </a:xfrm>
        </p:spPr>
        <p:txBody>
          <a:bodyPr>
            <a:noAutofit/>
          </a:bodyPr>
          <a:lstStyle/>
          <a:p>
            <a:r>
              <a:rPr lang="en-US" dirty="0"/>
              <a:t>The linked authority record has different 3</a:t>
            </a:r>
            <a:r>
              <a:rPr lang="en-US" baseline="30000" dirty="0"/>
              <a:t>rd</a:t>
            </a:r>
            <a:r>
              <a:rPr lang="en-US" dirty="0"/>
              <a:t> digits for the preferred term and non preferred term.  Instead of a 150 and 450 there is a 15</a:t>
            </a:r>
            <a:r>
              <a:rPr lang="en-US" dirty="0">
                <a:highlight>
                  <a:srgbClr val="FFFF00"/>
                </a:highlight>
              </a:rPr>
              <a:t>1</a:t>
            </a:r>
            <a:r>
              <a:rPr lang="en-US" dirty="0"/>
              <a:t> and a 45</a:t>
            </a:r>
            <a:r>
              <a:rPr lang="en-US" dirty="0">
                <a:highlight>
                  <a:srgbClr val="FFFF00"/>
                </a:highlight>
              </a:rPr>
              <a:t>0</a:t>
            </a:r>
            <a:r>
              <a:rPr lang="en-US" dirty="0"/>
              <a:t>.  The 65</a:t>
            </a:r>
            <a:r>
              <a:rPr lang="en-US" dirty="0">
                <a:highlight>
                  <a:srgbClr val="FFFF00"/>
                </a:highlight>
              </a:rPr>
              <a:t>0</a:t>
            </a:r>
            <a:r>
              <a:rPr lang="en-US" dirty="0"/>
              <a:t> of the bibliographic record is thus linked to a 15</a:t>
            </a:r>
            <a:r>
              <a:rPr lang="en-US" dirty="0">
                <a:highlight>
                  <a:srgbClr val="FFFF00"/>
                </a:highlight>
              </a:rPr>
              <a:t>1</a:t>
            </a:r>
            <a:r>
              <a:rPr lang="en-US" dirty="0"/>
              <a:t> of an authority record.</a:t>
            </a:r>
          </a:p>
        </p:txBody>
      </p:sp>
      <p:sp>
        <p:nvSpPr>
          <p:cNvPr id="7" name="Title 2">
            <a:extLst>
              <a:ext uri="{FF2B5EF4-FFF2-40B4-BE49-F238E27FC236}">
                <a16:creationId xmlns:a16="http://schemas.microsoft.com/office/drawing/2014/main" id="{80341DA7-94B9-43D6-B4DF-1E17DE8018FC}"/>
              </a:ext>
            </a:extLst>
          </p:cNvPr>
          <p:cNvSpPr>
            <a:spLocks noGrp="1"/>
          </p:cNvSpPr>
          <p:nvPr>
            <p:ph type="title"/>
          </p:nvPr>
        </p:nvSpPr>
        <p:spPr>
          <a:xfrm>
            <a:off x="179512" y="70415"/>
            <a:ext cx="8964488" cy="576064"/>
          </a:xfrm>
        </p:spPr>
        <p:txBody>
          <a:bodyPr>
            <a:normAutofit fontScale="90000"/>
          </a:bodyPr>
          <a:lstStyle/>
          <a:p>
            <a:r>
              <a:rPr lang="en-US" dirty="0"/>
              <a:t>Preferred Term Correction - BIB heading found no authorized term</a:t>
            </a:r>
          </a:p>
        </p:txBody>
      </p:sp>
      <p:pic>
        <p:nvPicPr>
          <p:cNvPr id="5" name="Picture 4">
            <a:extLst>
              <a:ext uri="{FF2B5EF4-FFF2-40B4-BE49-F238E27FC236}">
                <a16:creationId xmlns:a16="http://schemas.microsoft.com/office/drawing/2014/main" id="{5F64DBCE-0CC1-4F81-AFBF-A2201C3D29C3}"/>
              </a:ext>
            </a:extLst>
          </p:cNvPr>
          <p:cNvPicPr>
            <a:picLocks noChangeAspect="1"/>
          </p:cNvPicPr>
          <p:nvPr/>
        </p:nvPicPr>
        <p:blipFill>
          <a:blip r:embed="rId2"/>
          <a:stretch>
            <a:fillRect/>
          </a:stretch>
        </p:blipFill>
        <p:spPr>
          <a:xfrm>
            <a:off x="2585252" y="2427734"/>
            <a:ext cx="3914215" cy="2372866"/>
          </a:xfrm>
          <a:prstGeom prst="rect">
            <a:avLst/>
          </a:prstGeom>
          <a:ln>
            <a:solidFill>
              <a:schemeClr val="accent1"/>
            </a:solidFill>
          </a:ln>
        </p:spPr>
      </p:pic>
      <p:sp>
        <p:nvSpPr>
          <p:cNvPr id="6" name="Rectangle 5">
            <a:extLst>
              <a:ext uri="{FF2B5EF4-FFF2-40B4-BE49-F238E27FC236}">
                <a16:creationId xmlns:a16="http://schemas.microsoft.com/office/drawing/2014/main" id="{EAC3917B-8DE2-41DD-939B-65A95116F5FA}"/>
              </a:ext>
            </a:extLst>
          </p:cNvPr>
          <p:cNvSpPr/>
          <p:nvPr/>
        </p:nvSpPr>
        <p:spPr>
          <a:xfrm>
            <a:off x="2699792" y="4083918"/>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D43851-FE06-4602-B2E2-C7131CC58E4F}"/>
              </a:ext>
            </a:extLst>
          </p:cNvPr>
          <p:cNvSpPr/>
          <p:nvPr/>
        </p:nvSpPr>
        <p:spPr>
          <a:xfrm>
            <a:off x="2699792" y="4289483"/>
            <a:ext cx="36004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115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Linking - BIB heading found no matching AUT headings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11</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descr="A group of people sitting at a table&#10;&#10;Description automatically generated">
            <a:extLst>
              <a:ext uri="{FF2B5EF4-FFF2-40B4-BE49-F238E27FC236}">
                <a16:creationId xmlns:a16="http://schemas.microsoft.com/office/drawing/2014/main" id="{85B68B0B-3F7B-49E7-A2E9-A4C0648F6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086" y="10113"/>
            <a:ext cx="7195520" cy="3150471"/>
          </a:xfrm>
          <a:prstGeom prst="rect">
            <a:avLst/>
          </a:prstGeom>
        </p:spPr>
      </p:pic>
    </p:spTree>
    <p:extLst>
      <p:ext uri="{BB962C8B-B14F-4D97-AF65-F5344CB8AC3E}">
        <p14:creationId xmlns:p14="http://schemas.microsoft.com/office/powerpoint/2010/main" val="1622446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Linking - BIB heading found no matching AUT headings</a:t>
            </a:r>
          </a:p>
        </p:txBody>
      </p:sp>
      <p:graphicFrame>
        <p:nvGraphicFramePr>
          <p:cNvPr id="4" name="Table 3">
            <a:extLst>
              <a:ext uri="{FF2B5EF4-FFF2-40B4-BE49-F238E27FC236}">
                <a16:creationId xmlns:a16="http://schemas.microsoft.com/office/drawing/2014/main" id="{DA50C1D4-03A9-4821-8839-6ADE7E5046AB}"/>
              </a:ext>
            </a:extLst>
          </p:cNvPr>
          <p:cNvGraphicFramePr>
            <a:graphicFrameLocks noGrp="1"/>
          </p:cNvGraphicFramePr>
          <p:nvPr>
            <p:extLst>
              <p:ext uri="{D42A27DB-BD31-4B8C-83A1-F6EECF244321}">
                <p14:modId xmlns:p14="http://schemas.microsoft.com/office/powerpoint/2010/main" val="2155407530"/>
              </p:ext>
            </p:extLst>
          </p:nvPr>
        </p:nvGraphicFramePr>
        <p:xfrm>
          <a:off x="323850" y="2471142"/>
          <a:ext cx="8496300" cy="990204"/>
        </p:xfrm>
        <a:graphic>
          <a:graphicData uri="http://schemas.openxmlformats.org/drawingml/2006/table">
            <a:tbl>
              <a:tblPr/>
              <a:tblGrid>
                <a:gridCol w="3253230">
                  <a:extLst>
                    <a:ext uri="{9D8B030D-6E8A-4147-A177-3AD203B41FA5}">
                      <a16:colId xmlns:a16="http://schemas.microsoft.com/office/drawing/2014/main" val="4193137648"/>
                    </a:ext>
                  </a:extLst>
                </a:gridCol>
                <a:gridCol w="5243070">
                  <a:extLst>
                    <a:ext uri="{9D8B030D-6E8A-4147-A177-3AD203B41FA5}">
                      <a16:colId xmlns:a16="http://schemas.microsoft.com/office/drawing/2014/main" val="3134155093"/>
                    </a:ext>
                  </a:extLst>
                </a:gridCol>
              </a:tblGrid>
              <a:tr h="985444">
                <a:tc>
                  <a:txBody>
                    <a:bodyPr/>
                    <a:lstStyle/>
                    <a:p>
                      <a:r>
                        <a:rPr lang="en-US" sz="1500">
                          <a:effectLst/>
                        </a:rPr>
                        <a:t>Linking – BIB heading found no matching AUT headings</a:t>
                      </a:r>
                    </a:p>
                  </a:txBody>
                  <a:tcPr marL="75803" marR="75803" marT="37902" marB="37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effectLst/>
                        </a:rPr>
                        <a:t>This option references attempts to find a link between a heading in the bibliographic record and an authority headings record. When no matching authority headings record is found, you may want to review the information in the bibliographic record.</a:t>
                      </a:r>
                    </a:p>
                  </a:txBody>
                  <a:tcPr marL="75803" marR="75803" marT="37902" marB="37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5839452"/>
                  </a:ext>
                </a:extLst>
              </a:tr>
            </a:tbl>
          </a:graphicData>
        </a:graphic>
      </p:graphicFrame>
    </p:spTree>
    <p:extLst>
      <p:ext uri="{BB962C8B-B14F-4D97-AF65-F5344CB8AC3E}">
        <p14:creationId xmlns:p14="http://schemas.microsoft.com/office/powerpoint/2010/main" val="1841815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Linking - BIB heading found no matching AUT headings</a:t>
            </a:r>
          </a:p>
        </p:txBody>
      </p:sp>
      <p:pic>
        <p:nvPicPr>
          <p:cNvPr id="7" name="Picture 6">
            <a:extLst>
              <a:ext uri="{FF2B5EF4-FFF2-40B4-BE49-F238E27FC236}">
                <a16:creationId xmlns:a16="http://schemas.microsoft.com/office/drawing/2014/main" id="{DA46A6E5-7123-4468-99BF-01C9A3C7F386}"/>
              </a:ext>
            </a:extLst>
          </p:cNvPr>
          <p:cNvPicPr>
            <a:picLocks noChangeAspect="1"/>
          </p:cNvPicPr>
          <p:nvPr/>
        </p:nvPicPr>
        <p:blipFill>
          <a:blip r:embed="rId2"/>
          <a:stretch>
            <a:fillRect/>
          </a:stretch>
        </p:blipFill>
        <p:spPr>
          <a:xfrm>
            <a:off x="0" y="1594385"/>
            <a:ext cx="9144000" cy="1954730"/>
          </a:xfrm>
          <a:prstGeom prst="rect">
            <a:avLst/>
          </a:prstGeom>
          <a:ln>
            <a:solidFill>
              <a:schemeClr val="accent1"/>
            </a:solidFill>
          </a:ln>
        </p:spPr>
      </p:pic>
      <p:sp>
        <p:nvSpPr>
          <p:cNvPr id="8" name="Rectangle 7">
            <a:extLst>
              <a:ext uri="{FF2B5EF4-FFF2-40B4-BE49-F238E27FC236}">
                <a16:creationId xmlns:a16="http://schemas.microsoft.com/office/drawing/2014/main" id="{640EABAF-4A77-4772-94E8-FFEB053C2F38}"/>
              </a:ext>
            </a:extLst>
          </p:cNvPr>
          <p:cNvSpPr/>
          <p:nvPr/>
        </p:nvSpPr>
        <p:spPr>
          <a:xfrm>
            <a:off x="1115616" y="1594385"/>
            <a:ext cx="3456384" cy="3150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FE4B4BF-085B-4D47-8E34-351E1E01E74E}"/>
              </a:ext>
            </a:extLst>
          </p:cNvPr>
          <p:cNvSpPr/>
          <p:nvPr/>
        </p:nvSpPr>
        <p:spPr>
          <a:xfrm>
            <a:off x="683568" y="2715766"/>
            <a:ext cx="1080120" cy="8333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B5DD415-A06A-452B-832D-5A47A982440C}"/>
              </a:ext>
            </a:extLst>
          </p:cNvPr>
          <p:cNvSpPr txBox="1"/>
          <p:nvPr/>
        </p:nvSpPr>
        <p:spPr>
          <a:xfrm>
            <a:off x="107504" y="771550"/>
            <a:ext cx="1656184" cy="369332"/>
          </a:xfrm>
          <a:prstGeom prst="rect">
            <a:avLst/>
          </a:prstGeom>
          <a:solidFill>
            <a:srgbClr val="FFFF00"/>
          </a:solidFill>
          <a:ln>
            <a:solidFill>
              <a:schemeClr val="accent1"/>
            </a:solidFill>
          </a:ln>
        </p:spPr>
        <p:txBody>
          <a:bodyPr wrap="square" rtlCol="0">
            <a:spAutoFit/>
          </a:bodyPr>
          <a:lstStyle/>
          <a:p>
            <a:r>
              <a:rPr lang="en-US" dirty="0"/>
              <a:t>Example 1 of 2</a:t>
            </a:r>
          </a:p>
        </p:txBody>
      </p:sp>
    </p:spTree>
    <p:extLst>
      <p:ext uri="{BB962C8B-B14F-4D97-AF65-F5344CB8AC3E}">
        <p14:creationId xmlns:p14="http://schemas.microsoft.com/office/powerpoint/2010/main" val="2877695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2661B6-6BCA-4285-A5F2-7D43E4E54136}"/>
              </a:ext>
            </a:extLst>
          </p:cNvPr>
          <p:cNvPicPr>
            <a:picLocks noChangeAspect="1"/>
          </p:cNvPicPr>
          <p:nvPr/>
        </p:nvPicPr>
        <p:blipFill>
          <a:blip r:embed="rId2"/>
          <a:stretch>
            <a:fillRect/>
          </a:stretch>
        </p:blipFill>
        <p:spPr>
          <a:xfrm>
            <a:off x="0" y="2141996"/>
            <a:ext cx="9144000" cy="194192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Linking - BIB heading found no matching AUT headings</a:t>
            </a:r>
          </a:p>
        </p:txBody>
      </p:sp>
      <p:sp>
        <p:nvSpPr>
          <p:cNvPr id="9" name="Content Placeholder 3">
            <a:extLst>
              <a:ext uri="{FF2B5EF4-FFF2-40B4-BE49-F238E27FC236}">
                <a16:creationId xmlns:a16="http://schemas.microsoft.com/office/drawing/2014/main" id="{C00AB105-16EF-4EF9-AE03-7ED6B415C6D0}"/>
              </a:ext>
            </a:extLst>
          </p:cNvPr>
          <p:cNvSpPr>
            <a:spLocks noGrp="1"/>
          </p:cNvSpPr>
          <p:nvPr>
            <p:ph idx="1"/>
          </p:nvPr>
        </p:nvSpPr>
        <p:spPr>
          <a:xfrm>
            <a:off x="395536" y="1312757"/>
            <a:ext cx="8424936" cy="576065"/>
          </a:xfrm>
        </p:spPr>
        <p:txBody>
          <a:bodyPr>
            <a:noAutofit/>
          </a:bodyPr>
          <a:lstStyle/>
          <a:p>
            <a:r>
              <a:rPr lang="en-US" dirty="0"/>
              <a:t>We will edit the entry</a:t>
            </a:r>
          </a:p>
        </p:txBody>
      </p:sp>
      <p:sp>
        <p:nvSpPr>
          <p:cNvPr id="11" name="Rectangle 10">
            <a:extLst>
              <a:ext uri="{FF2B5EF4-FFF2-40B4-BE49-F238E27FC236}">
                <a16:creationId xmlns:a16="http://schemas.microsoft.com/office/drawing/2014/main" id="{521BA8CB-A7FD-4109-921C-7B7E08C0B8E6}"/>
              </a:ext>
            </a:extLst>
          </p:cNvPr>
          <p:cNvSpPr/>
          <p:nvPr/>
        </p:nvSpPr>
        <p:spPr>
          <a:xfrm>
            <a:off x="7588126" y="3419832"/>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42BA194-9F2A-4D2D-B083-83C48F6A682A}"/>
              </a:ext>
            </a:extLst>
          </p:cNvPr>
          <p:cNvSpPr txBox="1"/>
          <p:nvPr/>
        </p:nvSpPr>
        <p:spPr>
          <a:xfrm>
            <a:off x="107504" y="771550"/>
            <a:ext cx="1656184" cy="369332"/>
          </a:xfrm>
          <a:prstGeom prst="rect">
            <a:avLst/>
          </a:prstGeom>
          <a:solidFill>
            <a:srgbClr val="FFFF00"/>
          </a:solidFill>
          <a:ln>
            <a:solidFill>
              <a:schemeClr val="accent1"/>
            </a:solidFill>
          </a:ln>
        </p:spPr>
        <p:txBody>
          <a:bodyPr wrap="square" rtlCol="0">
            <a:spAutoFit/>
          </a:bodyPr>
          <a:lstStyle/>
          <a:p>
            <a:r>
              <a:rPr lang="en-US" dirty="0"/>
              <a:t>Example 1 of 2</a:t>
            </a:r>
          </a:p>
        </p:txBody>
      </p:sp>
    </p:spTree>
    <p:extLst>
      <p:ext uri="{BB962C8B-B14F-4D97-AF65-F5344CB8AC3E}">
        <p14:creationId xmlns:p14="http://schemas.microsoft.com/office/powerpoint/2010/main" val="68180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Linking - BIB heading found no matching AUT headings</a:t>
            </a:r>
          </a:p>
        </p:txBody>
      </p:sp>
      <p:pic>
        <p:nvPicPr>
          <p:cNvPr id="7" name="Picture 6">
            <a:extLst>
              <a:ext uri="{FF2B5EF4-FFF2-40B4-BE49-F238E27FC236}">
                <a16:creationId xmlns:a16="http://schemas.microsoft.com/office/drawing/2014/main" id="{1D9F643B-6FE3-4925-AD82-CF0360EC4A54}"/>
              </a:ext>
            </a:extLst>
          </p:cNvPr>
          <p:cNvPicPr>
            <a:picLocks noChangeAspect="1"/>
          </p:cNvPicPr>
          <p:nvPr/>
        </p:nvPicPr>
        <p:blipFill>
          <a:blip r:embed="rId2"/>
          <a:stretch>
            <a:fillRect/>
          </a:stretch>
        </p:blipFill>
        <p:spPr>
          <a:xfrm>
            <a:off x="1995487" y="2571750"/>
            <a:ext cx="5153025" cy="1209675"/>
          </a:xfrm>
          <a:prstGeom prst="rect">
            <a:avLst/>
          </a:prstGeom>
          <a:ln>
            <a:solidFill>
              <a:schemeClr val="accent1"/>
            </a:solidFill>
          </a:ln>
        </p:spPr>
      </p:pic>
      <p:sp>
        <p:nvSpPr>
          <p:cNvPr id="8" name="Content Placeholder 3">
            <a:extLst>
              <a:ext uri="{FF2B5EF4-FFF2-40B4-BE49-F238E27FC236}">
                <a16:creationId xmlns:a16="http://schemas.microsoft.com/office/drawing/2014/main" id="{70E914FE-274A-4DCF-8935-230EF2BCC1DF}"/>
              </a:ext>
            </a:extLst>
          </p:cNvPr>
          <p:cNvSpPr>
            <a:spLocks noGrp="1"/>
          </p:cNvSpPr>
          <p:nvPr>
            <p:ph idx="1"/>
          </p:nvPr>
        </p:nvSpPr>
        <p:spPr>
          <a:xfrm>
            <a:off x="395536" y="1389376"/>
            <a:ext cx="8424936" cy="750326"/>
          </a:xfrm>
        </p:spPr>
        <p:txBody>
          <a:bodyPr>
            <a:noAutofit/>
          </a:bodyPr>
          <a:lstStyle/>
          <a:p>
            <a:r>
              <a:rPr lang="en-US" dirty="0"/>
              <a:t>Heading “</a:t>
            </a:r>
            <a:r>
              <a:rPr lang="en-US" dirty="0" err="1"/>
              <a:t>Macandrew</a:t>
            </a:r>
            <a:r>
              <a:rPr lang="en-US" dirty="0"/>
              <a:t>, James, 1820-1887.” is catalogued as an Subject Added Entry-Personal Name (600) of type LCNAME</a:t>
            </a:r>
          </a:p>
        </p:txBody>
      </p:sp>
      <p:sp>
        <p:nvSpPr>
          <p:cNvPr id="9" name="Rectangle 8">
            <a:extLst>
              <a:ext uri="{FF2B5EF4-FFF2-40B4-BE49-F238E27FC236}">
                <a16:creationId xmlns:a16="http://schemas.microsoft.com/office/drawing/2014/main" id="{13FB9147-630A-41D1-BD09-3939B2D10ED5}"/>
              </a:ext>
            </a:extLst>
          </p:cNvPr>
          <p:cNvSpPr/>
          <p:nvPr/>
        </p:nvSpPr>
        <p:spPr>
          <a:xfrm>
            <a:off x="2195736" y="3075806"/>
            <a:ext cx="29523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52B27B7-53A7-446B-98A1-42BEB568CAD8}"/>
              </a:ext>
            </a:extLst>
          </p:cNvPr>
          <p:cNvSpPr txBox="1"/>
          <p:nvPr/>
        </p:nvSpPr>
        <p:spPr>
          <a:xfrm>
            <a:off x="107504" y="771550"/>
            <a:ext cx="1656184" cy="369332"/>
          </a:xfrm>
          <a:prstGeom prst="rect">
            <a:avLst/>
          </a:prstGeom>
          <a:solidFill>
            <a:srgbClr val="FFFF00"/>
          </a:solidFill>
          <a:ln>
            <a:solidFill>
              <a:schemeClr val="accent1"/>
            </a:solidFill>
          </a:ln>
        </p:spPr>
        <p:txBody>
          <a:bodyPr wrap="square" rtlCol="0">
            <a:spAutoFit/>
          </a:bodyPr>
          <a:lstStyle/>
          <a:p>
            <a:r>
              <a:rPr lang="en-US" dirty="0"/>
              <a:t>Example 1 of 2</a:t>
            </a:r>
          </a:p>
        </p:txBody>
      </p:sp>
    </p:spTree>
    <p:extLst>
      <p:ext uri="{BB962C8B-B14F-4D97-AF65-F5344CB8AC3E}">
        <p14:creationId xmlns:p14="http://schemas.microsoft.com/office/powerpoint/2010/main" val="3730141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F81FC8-0038-4AE7-8784-D370A9DD33D3}"/>
              </a:ext>
            </a:extLst>
          </p:cNvPr>
          <p:cNvPicPr>
            <a:picLocks noChangeAspect="1"/>
          </p:cNvPicPr>
          <p:nvPr/>
        </p:nvPicPr>
        <p:blipFill>
          <a:blip r:embed="rId2"/>
          <a:stretch>
            <a:fillRect/>
          </a:stretch>
        </p:blipFill>
        <p:spPr>
          <a:xfrm>
            <a:off x="4807286" y="1182213"/>
            <a:ext cx="3918371" cy="315944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Linking - BIB heading found no matching AUT headings</a:t>
            </a:r>
          </a:p>
        </p:txBody>
      </p:sp>
      <p:sp>
        <p:nvSpPr>
          <p:cNvPr id="8" name="Content Placeholder 3">
            <a:extLst>
              <a:ext uri="{FF2B5EF4-FFF2-40B4-BE49-F238E27FC236}">
                <a16:creationId xmlns:a16="http://schemas.microsoft.com/office/drawing/2014/main" id="{70E914FE-274A-4DCF-8935-230EF2BCC1DF}"/>
              </a:ext>
            </a:extLst>
          </p:cNvPr>
          <p:cNvSpPr>
            <a:spLocks noGrp="1"/>
          </p:cNvSpPr>
          <p:nvPr>
            <p:ph idx="1"/>
          </p:nvPr>
        </p:nvSpPr>
        <p:spPr>
          <a:xfrm>
            <a:off x="359532" y="1603220"/>
            <a:ext cx="4212468" cy="2264674"/>
          </a:xfrm>
        </p:spPr>
        <p:txBody>
          <a:bodyPr>
            <a:noAutofit/>
          </a:bodyPr>
          <a:lstStyle/>
          <a:p>
            <a:r>
              <a:rPr lang="en-US" dirty="0"/>
              <a:t>However, there is no heading “</a:t>
            </a:r>
            <a:r>
              <a:rPr lang="en-US" dirty="0" err="1"/>
              <a:t>Macandrew</a:t>
            </a:r>
            <a:r>
              <a:rPr lang="en-US" dirty="0"/>
              <a:t>, James, 1820-1887.” which is a Subject Added Entry-Personal Name of type LCNAME</a:t>
            </a:r>
          </a:p>
        </p:txBody>
      </p:sp>
      <p:sp>
        <p:nvSpPr>
          <p:cNvPr id="9" name="Rectangle 8">
            <a:extLst>
              <a:ext uri="{FF2B5EF4-FFF2-40B4-BE49-F238E27FC236}">
                <a16:creationId xmlns:a16="http://schemas.microsoft.com/office/drawing/2014/main" id="{13FB9147-630A-41D1-BD09-3939B2D10ED5}"/>
              </a:ext>
            </a:extLst>
          </p:cNvPr>
          <p:cNvSpPr/>
          <p:nvPr/>
        </p:nvSpPr>
        <p:spPr>
          <a:xfrm>
            <a:off x="4894264" y="3109480"/>
            <a:ext cx="1728192" cy="2260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B5B1E2B-1B64-48AA-99A3-A9F9EAE9AF79}"/>
              </a:ext>
            </a:extLst>
          </p:cNvPr>
          <p:cNvSpPr txBox="1"/>
          <p:nvPr/>
        </p:nvSpPr>
        <p:spPr>
          <a:xfrm>
            <a:off x="107504" y="771550"/>
            <a:ext cx="1656184" cy="369332"/>
          </a:xfrm>
          <a:prstGeom prst="rect">
            <a:avLst/>
          </a:prstGeom>
          <a:solidFill>
            <a:srgbClr val="FFFF00"/>
          </a:solidFill>
          <a:ln>
            <a:solidFill>
              <a:schemeClr val="accent1"/>
            </a:solidFill>
          </a:ln>
        </p:spPr>
        <p:txBody>
          <a:bodyPr wrap="square" rtlCol="0">
            <a:spAutoFit/>
          </a:bodyPr>
          <a:lstStyle/>
          <a:p>
            <a:r>
              <a:rPr lang="en-US" dirty="0"/>
              <a:t>Example 1 of 2</a:t>
            </a:r>
          </a:p>
        </p:txBody>
      </p:sp>
    </p:spTree>
    <p:extLst>
      <p:ext uri="{BB962C8B-B14F-4D97-AF65-F5344CB8AC3E}">
        <p14:creationId xmlns:p14="http://schemas.microsoft.com/office/powerpoint/2010/main" val="2802726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69AD28-3A88-49DC-AD5F-CC095FF9143C}"/>
              </a:ext>
            </a:extLst>
          </p:cNvPr>
          <p:cNvPicPr>
            <a:picLocks noChangeAspect="1"/>
          </p:cNvPicPr>
          <p:nvPr/>
        </p:nvPicPr>
        <p:blipFill>
          <a:blip r:embed="rId2"/>
          <a:stretch>
            <a:fillRect/>
          </a:stretch>
        </p:blipFill>
        <p:spPr>
          <a:xfrm>
            <a:off x="0" y="2113716"/>
            <a:ext cx="9144000" cy="1970202"/>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Linking - BIB heading found no matching AUT headings</a:t>
            </a:r>
          </a:p>
        </p:txBody>
      </p:sp>
      <p:sp>
        <p:nvSpPr>
          <p:cNvPr id="9" name="Content Placeholder 3">
            <a:extLst>
              <a:ext uri="{FF2B5EF4-FFF2-40B4-BE49-F238E27FC236}">
                <a16:creationId xmlns:a16="http://schemas.microsoft.com/office/drawing/2014/main" id="{C00AB105-16EF-4EF9-AE03-7ED6B415C6D0}"/>
              </a:ext>
            </a:extLst>
          </p:cNvPr>
          <p:cNvSpPr>
            <a:spLocks noGrp="1"/>
          </p:cNvSpPr>
          <p:nvPr>
            <p:ph idx="1"/>
          </p:nvPr>
        </p:nvSpPr>
        <p:spPr>
          <a:xfrm>
            <a:off x="395536" y="1312757"/>
            <a:ext cx="8424936" cy="576065"/>
          </a:xfrm>
        </p:spPr>
        <p:txBody>
          <a:bodyPr>
            <a:noAutofit/>
          </a:bodyPr>
          <a:lstStyle/>
          <a:p>
            <a:r>
              <a:rPr lang="en-US" dirty="0"/>
              <a:t>We will edit the entry</a:t>
            </a:r>
          </a:p>
        </p:txBody>
      </p:sp>
      <p:sp>
        <p:nvSpPr>
          <p:cNvPr id="11" name="Rectangle 10">
            <a:extLst>
              <a:ext uri="{FF2B5EF4-FFF2-40B4-BE49-F238E27FC236}">
                <a16:creationId xmlns:a16="http://schemas.microsoft.com/office/drawing/2014/main" id="{521BA8CB-A7FD-4109-921C-7B7E08C0B8E6}"/>
              </a:ext>
            </a:extLst>
          </p:cNvPr>
          <p:cNvSpPr/>
          <p:nvPr/>
        </p:nvSpPr>
        <p:spPr>
          <a:xfrm>
            <a:off x="7588126" y="3419832"/>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42BA194-9F2A-4D2D-B083-83C48F6A682A}"/>
              </a:ext>
            </a:extLst>
          </p:cNvPr>
          <p:cNvSpPr txBox="1"/>
          <p:nvPr/>
        </p:nvSpPr>
        <p:spPr>
          <a:xfrm>
            <a:off x="107504" y="771550"/>
            <a:ext cx="1656184" cy="369332"/>
          </a:xfrm>
          <a:prstGeom prst="rect">
            <a:avLst/>
          </a:prstGeom>
          <a:solidFill>
            <a:srgbClr val="FFFF00"/>
          </a:solidFill>
          <a:ln>
            <a:solidFill>
              <a:schemeClr val="accent1"/>
            </a:solidFill>
          </a:ln>
        </p:spPr>
        <p:txBody>
          <a:bodyPr wrap="square" rtlCol="0">
            <a:spAutoFit/>
          </a:bodyPr>
          <a:lstStyle/>
          <a:p>
            <a:r>
              <a:rPr lang="en-US" dirty="0"/>
              <a:t>Example 2 of 2</a:t>
            </a:r>
          </a:p>
        </p:txBody>
      </p:sp>
      <p:sp>
        <p:nvSpPr>
          <p:cNvPr id="10" name="Rectangle 9">
            <a:extLst>
              <a:ext uri="{FF2B5EF4-FFF2-40B4-BE49-F238E27FC236}">
                <a16:creationId xmlns:a16="http://schemas.microsoft.com/office/drawing/2014/main" id="{210BF8A9-E7D7-4816-9C66-0DA85254FEB0}"/>
              </a:ext>
            </a:extLst>
          </p:cNvPr>
          <p:cNvSpPr/>
          <p:nvPr/>
        </p:nvSpPr>
        <p:spPr>
          <a:xfrm>
            <a:off x="651669" y="2438367"/>
            <a:ext cx="1080120" cy="8333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531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31EA21-0AD1-4D77-8FB7-C92C8BD7D891}"/>
              </a:ext>
            </a:extLst>
          </p:cNvPr>
          <p:cNvPicPr>
            <a:picLocks noChangeAspect="1"/>
          </p:cNvPicPr>
          <p:nvPr/>
        </p:nvPicPr>
        <p:blipFill>
          <a:blip r:embed="rId2"/>
          <a:stretch>
            <a:fillRect/>
          </a:stretch>
        </p:blipFill>
        <p:spPr>
          <a:xfrm>
            <a:off x="1385887" y="2777480"/>
            <a:ext cx="6372225" cy="10287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Linking - BIB heading found no matching AUT headings</a:t>
            </a:r>
          </a:p>
        </p:txBody>
      </p:sp>
      <p:sp>
        <p:nvSpPr>
          <p:cNvPr id="8" name="Content Placeholder 3">
            <a:extLst>
              <a:ext uri="{FF2B5EF4-FFF2-40B4-BE49-F238E27FC236}">
                <a16:creationId xmlns:a16="http://schemas.microsoft.com/office/drawing/2014/main" id="{70E914FE-274A-4DCF-8935-230EF2BCC1DF}"/>
              </a:ext>
            </a:extLst>
          </p:cNvPr>
          <p:cNvSpPr>
            <a:spLocks noGrp="1"/>
          </p:cNvSpPr>
          <p:nvPr>
            <p:ph idx="1"/>
          </p:nvPr>
        </p:nvSpPr>
        <p:spPr>
          <a:xfrm>
            <a:off x="395536" y="1389376"/>
            <a:ext cx="8424936" cy="750326"/>
          </a:xfrm>
        </p:spPr>
        <p:txBody>
          <a:bodyPr>
            <a:noAutofit/>
          </a:bodyPr>
          <a:lstStyle/>
          <a:p>
            <a:r>
              <a:rPr lang="en-US" dirty="0"/>
              <a:t>Heading “Gothic fiction England London Early works to 1800” is catalogued as a Library of Congress Subject Heading (LCSH).</a:t>
            </a:r>
          </a:p>
          <a:p>
            <a:r>
              <a:rPr lang="en-US" dirty="0"/>
              <a:t>Subfield a is “Gothic Fiction”</a:t>
            </a:r>
          </a:p>
        </p:txBody>
      </p:sp>
      <p:sp>
        <p:nvSpPr>
          <p:cNvPr id="9" name="Rectangle 8">
            <a:extLst>
              <a:ext uri="{FF2B5EF4-FFF2-40B4-BE49-F238E27FC236}">
                <a16:creationId xmlns:a16="http://schemas.microsoft.com/office/drawing/2014/main" id="{13FB9147-630A-41D1-BD09-3939B2D10ED5}"/>
              </a:ext>
            </a:extLst>
          </p:cNvPr>
          <p:cNvSpPr/>
          <p:nvPr/>
        </p:nvSpPr>
        <p:spPr>
          <a:xfrm>
            <a:off x="1400626" y="3291830"/>
            <a:ext cx="432350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52B27B7-53A7-446B-98A1-42BEB568CAD8}"/>
              </a:ext>
            </a:extLst>
          </p:cNvPr>
          <p:cNvSpPr txBox="1"/>
          <p:nvPr/>
        </p:nvSpPr>
        <p:spPr>
          <a:xfrm>
            <a:off x="107504" y="771550"/>
            <a:ext cx="1656184" cy="369332"/>
          </a:xfrm>
          <a:prstGeom prst="rect">
            <a:avLst/>
          </a:prstGeom>
          <a:solidFill>
            <a:srgbClr val="FFFF00"/>
          </a:solidFill>
          <a:ln>
            <a:solidFill>
              <a:schemeClr val="accent1"/>
            </a:solidFill>
          </a:ln>
        </p:spPr>
        <p:txBody>
          <a:bodyPr wrap="square" rtlCol="0">
            <a:spAutoFit/>
          </a:bodyPr>
          <a:lstStyle/>
          <a:p>
            <a:r>
              <a:rPr lang="en-US" dirty="0"/>
              <a:t>Example 2 of 2</a:t>
            </a:r>
          </a:p>
        </p:txBody>
      </p:sp>
    </p:spTree>
    <p:extLst>
      <p:ext uri="{BB962C8B-B14F-4D97-AF65-F5344CB8AC3E}">
        <p14:creationId xmlns:p14="http://schemas.microsoft.com/office/powerpoint/2010/main" val="1502057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34D238-F369-4BF5-9FA2-837A5BCEBD28}"/>
              </a:ext>
            </a:extLst>
          </p:cNvPr>
          <p:cNvPicPr>
            <a:picLocks noChangeAspect="1"/>
          </p:cNvPicPr>
          <p:nvPr/>
        </p:nvPicPr>
        <p:blipFill>
          <a:blip r:embed="rId2"/>
          <a:stretch>
            <a:fillRect/>
          </a:stretch>
        </p:blipFill>
        <p:spPr>
          <a:xfrm>
            <a:off x="4894264" y="1603220"/>
            <a:ext cx="3286125" cy="27527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Linking - BIB heading found no matching AUT headings</a:t>
            </a:r>
          </a:p>
        </p:txBody>
      </p:sp>
      <p:sp>
        <p:nvSpPr>
          <p:cNvPr id="8" name="Content Placeholder 3">
            <a:extLst>
              <a:ext uri="{FF2B5EF4-FFF2-40B4-BE49-F238E27FC236}">
                <a16:creationId xmlns:a16="http://schemas.microsoft.com/office/drawing/2014/main" id="{70E914FE-274A-4DCF-8935-230EF2BCC1DF}"/>
              </a:ext>
            </a:extLst>
          </p:cNvPr>
          <p:cNvSpPr>
            <a:spLocks noGrp="1"/>
          </p:cNvSpPr>
          <p:nvPr>
            <p:ph idx="1"/>
          </p:nvPr>
        </p:nvSpPr>
        <p:spPr>
          <a:xfrm>
            <a:off x="359532" y="1603220"/>
            <a:ext cx="4212468" cy="2264674"/>
          </a:xfrm>
        </p:spPr>
        <p:txBody>
          <a:bodyPr>
            <a:noAutofit/>
          </a:bodyPr>
          <a:lstStyle/>
          <a:p>
            <a:r>
              <a:rPr lang="en-US" dirty="0"/>
              <a:t>However, there is no heading “Gothic fiction” which is a LCSH</a:t>
            </a:r>
          </a:p>
        </p:txBody>
      </p:sp>
      <p:sp>
        <p:nvSpPr>
          <p:cNvPr id="9" name="Rectangle 8">
            <a:extLst>
              <a:ext uri="{FF2B5EF4-FFF2-40B4-BE49-F238E27FC236}">
                <a16:creationId xmlns:a16="http://schemas.microsoft.com/office/drawing/2014/main" id="{13FB9147-630A-41D1-BD09-3939B2D10ED5}"/>
              </a:ext>
            </a:extLst>
          </p:cNvPr>
          <p:cNvSpPr/>
          <p:nvPr/>
        </p:nvSpPr>
        <p:spPr>
          <a:xfrm>
            <a:off x="5076056" y="2787775"/>
            <a:ext cx="1944216" cy="3048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B5B1E2B-1B64-48AA-99A3-A9F9EAE9AF79}"/>
              </a:ext>
            </a:extLst>
          </p:cNvPr>
          <p:cNvSpPr txBox="1"/>
          <p:nvPr/>
        </p:nvSpPr>
        <p:spPr>
          <a:xfrm>
            <a:off x="107504" y="771550"/>
            <a:ext cx="1656184" cy="369332"/>
          </a:xfrm>
          <a:prstGeom prst="rect">
            <a:avLst/>
          </a:prstGeom>
          <a:solidFill>
            <a:srgbClr val="FFFF00"/>
          </a:solidFill>
          <a:ln>
            <a:solidFill>
              <a:schemeClr val="accent1"/>
            </a:solidFill>
          </a:ln>
        </p:spPr>
        <p:txBody>
          <a:bodyPr wrap="square" rtlCol="0">
            <a:spAutoFit/>
          </a:bodyPr>
          <a:lstStyle/>
          <a:p>
            <a:r>
              <a:rPr lang="en-US" dirty="0"/>
              <a:t>Example 2 of 2</a:t>
            </a:r>
          </a:p>
        </p:txBody>
      </p:sp>
    </p:spTree>
    <p:extLst>
      <p:ext uri="{BB962C8B-B14F-4D97-AF65-F5344CB8AC3E}">
        <p14:creationId xmlns:p14="http://schemas.microsoft.com/office/powerpoint/2010/main" val="103787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000" b="0" i="0" u="none" strike="noStrike" kern="1200" cap="none" spc="0" normalizeH="0" baseline="0" noProof="0" smtClean="0">
                <a:ln>
                  <a:noFill/>
                </a:ln>
                <a:solidFill>
                  <a:srgbClr val="78787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787878"/>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563888" y="784465"/>
            <a:ext cx="5400600" cy="3659493"/>
          </a:xfrm>
        </p:spPr>
        <p:txBody>
          <a:bodyPr>
            <a:normAutofit/>
          </a:bodyPr>
          <a:lstStyle/>
          <a:p>
            <a:pPr lvl="1"/>
            <a:r>
              <a:rPr lang="en-US" dirty="0"/>
              <a:t>Introduction</a:t>
            </a:r>
          </a:p>
          <a:p>
            <a:pPr lvl="1"/>
            <a:r>
              <a:rPr lang="en-US" dirty="0"/>
              <a:t>Preferred Term Correction - BIB heading found no authorized term</a:t>
            </a:r>
          </a:p>
          <a:p>
            <a:pPr lvl="1"/>
            <a:r>
              <a:rPr lang="en-US" dirty="0"/>
              <a:t>Linking - BIB heading found no matching AUT headings</a:t>
            </a:r>
          </a:p>
          <a:p>
            <a:pPr lvl="1"/>
            <a:r>
              <a:rPr lang="en-US" dirty="0"/>
              <a:t>Linking – BIB heading found multiple matching AUT headings (ambiguous)</a:t>
            </a:r>
          </a:p>
          <a:p>
            <a:pPr lvl="1"/>
            <a:r>
              <a:rPr lang="en-US" dirty="0"/>
              <a:t>AUT record deleted - Unlinked BIB heading</a:t>
            </a:r>
          </a:p>
          <a:p>
            <a:pPr lvl="1"/>
            <a:r>
              <a:rPr lang="en-US" dirty="0"/>
              <a:t>Preferred Term Correction - BIB heading updated</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pPr algn="ctr"/>
            <a:r>
              <a:rPr lang="en-US" sz="2600" dirty="0"/>
              <a:t>Linking – BIB heading found multiple matching AUT headings (ambiguous)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20</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5" name="Picture 4">
            <a:extLst>
              <a:ext uri="{FF2B5EF4-FFF2-40B4-BE49-F238E27FC236}">
                <a16:creationId xmlns:a16="http://schemas.microsoft.com/office/drawing/2014/main" id="{C96B9659-726E-4BA5-9BC5-598DEE6898F5}"/>
              </a:ext>
            </a:extLst>
          </p:cNvPr>
          <p:cNvPicPr>
            <a:picLocks noChangeAspect="1"/>
          </p:cNvPicPr>
          <p:nvPr/>
        </p:nvPicPr>
        <p:blipFill>
          <a:blip r:embed="rId3"/>
          <a:stretch>
            <a:fillRect/>
          </a:stretch>
        </p:blipFill>
        <p:spPr>
          <a:xfrm>
            <a:off x="4019234" y="-6474"/>
            <a:ext cx="5124766" cy="3150471"/>
          </a:xfrm>
          <a:prstGeom prst="rect">
            <a:avLst/>
          </a:prstGeom>
        </p:spPr>
      </p:pic>
    </p:spTree>
    <p:extLst>
      <p:ext uri="{BB962C8B-B14F-4D97-AF65-F5344CB8AC3E}">
        <p14:creationId xmlns:p14="http://schemas.microsoft.com/office/powerpoint/2010/main" val="569755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179512" y="70415"/>
            <a:ext cx="8964488" cy="576064"/>
          </a:xfrm>
        </p:spPr>
        <p:txBody>
          <a:bodyPr>
            <a:noAutofit/>
          </a:bodyPr>
          <a:lstStyle/>
          <a:p>
            <a:r>
              <a:rPr lang="en-US" sz="2200" dirty="0"/>
              <a:t>Linking – BIB heading found multiple matching AUT headings (ambiguous)</a:t>
            </a:r>
          </a:p>
        </p:txBody>
      </p:sp>
      <p:graphicFrame>
        <p:nvGraphicFramePr>
          <p:cNvPr id="14" name="Table 13">
            <a:extLst>
              <a:ext uri="{FF2B5EF4-FFF2-40B4-BE49-F238E27FC236}">
                <a16:creationId xmlns:a16="http://schemas.microsoft.com/office/drawing/2014/main" id="{BC0DDB65-60B5-4717-B808-D583679E0C4D}"/>
              </a:ext>
            </a:extLst>
          </p:cNvPr>
          <p:cNvGraphicFramePr>
            <a:graphicFrameLocks noGrp="1"/>
          </p:cNvGraphicFramePr>
          <p:nvPr>
            <p:extLst>
              <p:ext uri="{D42A27DB-BD31-4B8C-83A1-F6EECF244321}">
                <p14:modId xmlns:p14="http://schemas.microsoft.com/office/powerpoint/2010/main" val="846384861"/>
              </p:ext>
            </p:extLst>
          </p:nvPr>
        </p:nvGraphicFramePr>
        <p:xfrm>
          <a:off x="323850" y="2242542"/>
          <a:ext cx="8496300" cy="1440265"/>
        </p:xfrm>
        <a:graphic>
          <a:graphicData uri="http://schemas.openxmlformats.org/drawingml/2006/table">
            <a:tbl>
              <a:tblPr/>
              <a:tblGrid>
                <a:gridCol w="3253230">
                  <a:extLst>
                    <a:ext uri="{9D8B030D-6E8A-4147-A177-3AD203B41FA5}">
                      <a16:colId xmlns:a16="http://schemas.microsoft.com/office/drawing/2014/main" val="3504865125"/>
                    </a:ext>
                  </a:extLst>
                </a:gridCol>
                <a:gridCol w="5243070">
                  <a:extLst>
                    <a:ext uri="{9D8B030D-6E8A-4147-A177-3AD203B41FA5}">
                      <a16:colId xmlns:a16="http://schemas.microsoft.com/office/drawing/2014/main" val="1624292678"/>
                    </a:ext>
                  </a:extLst>
                </a:gridCol>
              </a:tblGrid>
              <a:tr h="1440265">
                <a:tc>
                  <a:txBody>
                    <a:bodyPr/>
                    <a:lstStyle/>
                    <a:p>
                      <a:r>
                        <a:rPr lang="en-US" sz="1600" dirty="0"/>
                        <a:t>Linking – BIB heading found multiple matching AUT headings (ambiguous)</a:t>
                      </a:r>
                      <a:endParaRPr lang="en-US" sz="1500" dirty="0">
                        <a:effectLst/>
                      </a:endParaRPr>
                    </a:p>
                  </a:txBody>
                  <a:tcPr marL="75803" marR="75803" marT="37902" marB="37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This option references attempts to find a link between a heading in the bibliographic record and an authority headings record. In some cases, multiple matches are found. You need to review the possible matches to decide which is the correct one.</a:t>
                      </a:r>
                      <a:endParaRPr lang="en-US" sz="1500" dirty="0">
                        <a:effectLst/>
                      </a:endParaRPr>
                    </a:p>
                  </a:txBody>
                  <a:tcPr marL="75803" marR="75803" marT="37902" marB="37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7861425"/>
                  </a:ext>
                </a:extLst>
              </a:tr>
            </a:tbl>
          </a:graphicData>
        </a:graphic>
      </p:graphicFrame>
    </p:spTree>
    <p:extLst>
      <p:ext uri="{BB962C8B-B14F-4D97-AF65-F5344CB8AC3E}">
        <p14:creationId xmlns:p14="http://schemas.microsoft.com/office/powerpoint/2010/main" val="2816665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81B7A-C9F9-433B-BA26-5FDCF856CD58}"/>
              </a:ext>
            </a:extLst>
          </p:cNvPr>
          <p:cNvPicPr>
            <a:picLocks noChangeAspect="1"/>
          </p:cNvPicPr>
          <p:nvPr/>
        </p:nvPicPr>
        <p:blipFill>
          <a:blip r:embed="rId2"/>
          <a:stretch>
            <a:fillRect/>
          </a:stretch>
        </p:blipFill>
        <p:spPr>
          <a:xfrm>
            <a:off x="0" y="2246484"/>
            <a:ext cx="9144000" cy="1621410"/>
          </a:xfrm>
          <a:prstGeom prst="rect">
            <a:avLst/>
          </a:prstGeom>
        </p:spPr>
      </p:pic>
      <p:pic>
        <p:nvPicPr>
          <p:cNvPr id="8" name="Picture 7">
            <a:extLst>
              <a:ext uri="{FF2B5EF4-FFF2-40B4-BE49-F238E27FC236}">
                <a16:creationId xmlns:a16="http://schemas.microsoft.com/office/drawing/2014/main" id="{A7E6497D-517B-4551-9133-0E350ABD96B4}"/>
              </a:ext>
            </a:extLst>
          </p:cNvPr>
          <p:cNvPicPr>
            <a:picLocks noChangeAspect="1"/>
          </p:cNvPicPr>
          <p:nvPr/>
        </p:nvPicPr>
        <p:blipFill>
          <a:blip r:embed="rId3"/>
          <a:stretch>
            <a:fillRect/>
          </a:stretch>
        </p:blipFill>
        <p:spPr>
          <a:xfrm>
            <a:off x="0" y="1380431"/>
            <a:ext cx="9144000" cy="863178"/>
          </a:xfrm>
          <a:prstGeom prst="rect">
            <a:avLst/>
          </a:prstGeom>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179512" y="70415"/>
            <a:ext cx="8964488" cy="576064"/>
          </a:xfrm>
        </p:spPr>
        <p:txBody>
          <a:bodyPr>
            <a:normAutofit/>
          </a:bodyPr>
          <a:lstStyle/>
          <a:p>
            <a:r>
              <a:rPr lang="en-US" sz="2200" dirty="0"/>
              <a:t>Linking – BIB heading found multiple matching AUT headings (ambiguous)</a:t>
            </a:r>
          </a:p>
        </p:txBody>
      </p:sp>
      <p:sp>
        <p:nvSpPr>
          <p:cNvPr id="5" name="Rectangle 4">
            <a:extLst>
              <a:ext uri="{FF2B5EF4-FFF2-40B4-BE49-F238E27FC236}">
                <a16:creationId xmlns:a16="http://schemas.microsoft.com/office/drawing/2014/main" id="{3417F316-63CD-4BAA-998D-1BB94D982FBA}"/>
              </a:ext>
            </a:extLst>
          </p:cNvPr>
          <p:cNvSpPr/>
          <p:nvPr/>
        </p:nvSpPr>
        <p:spPr>
          <a:xfrm>
            <a:off x="323528" y="1462323"/>
            <a:ext cx="54006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EB229B-3E36-4714-8FCC-DA270D025513}"/>
              </a:ext>
            </a:extLst>
          </p:cNvPr>
          <p:cNvSpPr/>
          <p:nvPr/>
        </p:nvSpPr>
        <p:spPr>
          <a:xfrm>
            <a:off x="539552" y="2571751"/>
            <a:ext cx="1224136" cy="1268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DC27B7-8FCE-4C6B-A099-E5A6ADE7AB92}"/>
              </a:ext>
            </a:extLst>
          </p:cNvPr>
          <p:cNvSpPr/>
          <p:nvPr/>
        </p:nvSpPr>
        <p:spPr>
          <a:xfrm>
            <a:off x="107504" y="1785354"/>
            <a:ext cx="2160240" cy="3029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7D3057-E765-4696-B812-98D13A045085}"/>
              </a:ext>
            </a:extLst>
          </p:cNvPr>
          <p:cNvSpPr/>
          <p:nvPr/>
        </p:nvSpPr>
        <p:spPr>
          <a:xfrm>
            <a:off x="2398344" y="1786032"/>
            <a:ext cx="949520" cy="3029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750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49D28B-A6C5-4E1D-977A-FC17C4B6D18D}"/>
              </a:ext>
            </a:extLst>
          </p:cNvPr>
          <p:cNvPicPr>
            <a:picLocks noChangeAspect="1"/>
          </p:cNvPicPr>
          <p:nvPr/>
        </p:nvPicPr>
        <p:blipFill>
          <a:blip r:embed="rId2"/>
          <a:stretch>
            <a:fillRect/>
          </a:stretch>
        </p:blipFill>
        <p:spPr>
          <a:xfrm>
            <a:off x="0" y="1482272"/>
            <a:ext cx="9144000" cy="217895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576065"/>
          </a:xfrm>
        </p:spPr>
        <p:txBody>
          <a:bodyPr>
            <a:noAutofit/>
          </a:bodyPr>
          <a:lstStyle/>
          <a:p>
            <a:r>
              <a:rPr lang="en-US" dirty="0"/>
              <a:t>We will edit the entry</a:t>
            </a:r>
          </a:p>
        </p:txBody>
      </p:sp>
      <p:sp>
        <p:nvSpPr>
          <p:cNvPr id="7" name="Title 2">
            <a:extLst>
              <a:ext uri="{FF2B5EF4-FFF2-40B4-BE49-F238E27FC236}">
                <a16:creationId xmlns:a16="http://schemas.microsoft.com/office/drawing/2014/main" id="{80341DA7-94B9-43D6-B4DF-1E17DE8018FC}"/>
              </a:ext>
            </a:extLst>
          </p:cNvPr>
          <p:cNvSpPr>
            <a:spLocks noGrp="1"/>
          </p:cNvSpPr>
          <p:nvPr>
            <p:ph type="title"/>
          </p:nvPr>
        </p:nvSpPr>
        <p:spPr>
          <a:xfrm>
            <a:off x="179512" y="70415"/>
            <a:ext cx="8964488" cy="576064"/>
          </a:xfrm>
        </p:spPr>
        <p:txBody>
          <a:bodyPr>
            <a:normAutofit/>
          </a:bodyPr>
          <a:lstStyle/>
          <a:p>
            <a:r>
              <a:rPr lang="en-US" sz="2200" dirty="0"/>
              <a:t>Linking – BIB heading found multiple matching AUT headings (ambiguous)</a:t>
            </a:r>
          </a:p>
        </p:txBody>
      </p:sp>
      <p:sp>
        <p:nvSpPr>
          <p:cNvPr id="8" name="Rectangle 7">
            <a:extLst>
              <a:ext uri="{FF2B5EF4-FFF2-40B4-BE49-F238E27FC236}">
                <a16:creationId xmlns:a16="http://schemas.microsoft.com/office/drawing/2014/main" id="{791B8764-507E-46CB-8761-6F475B20110D}"/>
              </a:ext>
            </a:extLst>
          </p:cNvPr>
          <p:cNvSpPr/>
          <p:nvPr/>
        </p:nvSpPr>
        <p:spPr>
          <a:xfrm>
            <a:off x="7617602" y="2624977"/>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028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750326"/>
          </a:xfrm>
        </p:spPr>
        <p:txBody>
          <a:bodyPr>
            <a:noAutofit/>
          </a:bodyPr>
          <a:lstStyle/>
          <a:p>
            <a:r>
              <a:rPr lang="en-US" dirty="0"/>
              <a:t>Heading “Yang, Yang, ” is catalogued as a “LCNAME”, but there are several with different dates.</a:t>
            </a:r>
          </a:p>
        </p:txBody>
      </p:sp>
      <p:sp>
        <p:nvSpPr>
          <p:cNvPr id="7" name="Title 2">
            <a:extLst>
              <a:ext uri="{FF2B5EF4-FFF2-40B4-BE49-F238E27FC236}">
                <a16:creationId xmlns:a16="http://schemas.microsoft.com/office/drawing/2014/main" id="{80341DA7-94B9-43D6-B4DF-1E17DE8018FC}"/>
              </a:ext>
            </a:extLst>
          </p:cNvPr>
          <p:cNvSpPr>
            <a:spLocks noGrp="1"/>
          </p:cNvSpPr>
          <p:nvPr>
            <p:ph type="title"/>
          </p:nvPr>
        </p:nvSpPr>
        <p:spPr>
          <a:xfrm>
            <a:off x="179512" y="70415"/>
            <a:ext cx="8964488" cy="576064"/>
          </a:xfrm>
        </p:spPr>
        <p:txBody>
          <a:bodyPr>
            <a:normAutofit/>
          </a:bodyPr>
          <a:lstStyle/>
          <a:p>
            <a:r>
              <a:rPr lang="en-US" sz="2200" dirty="0"/>
              <a:t>Linking – BIB heading found multiple matching AUT headings (ambiguous)</a:t>
            </a:r>
          </a:p>
        </p:txBody>
      </p:sp>
      <p:pic>
        <p:nvPicPr>
          <p:cNvPr id="5" name="Picture 4">
            <a:extLst>
              <a:ext uri="{FF2B5EF4-FFF2-40B4-BE49-F238E27FC236}">
                <a16:creationId xmlns:a16="http://schemas.microsoft.com/office/drawing/2014/main" id="{E0F2C550-A4E2-4721-B858-FD40CC3C0D4C}"/>
              </a:ext>
            </a:extLst>
          </p:cNvPr>
          <p:cNvPicPr>
            <a:picLocks noChangeAspect="1"/>
          </p:cNvPicPr>
          <p:nvPr/>
        </p:nvPicPr>
        <p:blipFill>
          <a:blip r:embed="rId2"/>
          <a:stretch>
            <a:fillRect/>
          </a:stretch>
        </p:blipFill>
        <p:spPr>
          <a:xfrm>
            <a:off x="2686050" y="1806674"/>
            <a:ext cx="3771900" cy="2781300"/>
          </a:xfrm>
          <a:prstGeom prst="rect">
            <a:avLst/>
          </a:prstGeom>
          <a:ln>
            <a:solidFill>
              <a:schemeClr val="accent1"/>
            </a:solidFill>
          </a:ln>
        </p:spPr>
      </p:pic>
    </p:spTree>
    <p:extLst>
      <p:ext uri="{BB962C8B-B14F-4D97-AF65-F5344CB8AC3E}">
        <p14:creationId xmlns:p14="http://schemas.microsoft.com/office/powerpoint/2010/main" val="2162390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400" dirty="0"/>
              <a:t>AUT record deleted - Unlinked BIB heading</a:t>
            </a:r>
            <a:endParaRPr lang="en-US" sz="2600" dirty="0"/>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25</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8" name="Picture 7" descr="A group of people in a library&#10;&#10;Description automatically generated">
            <a:extLst>
              <a:ext uri="{FF2B5EF4-FFF2-40B4-BE49-F238E27FC236}">
                <a16:creationId xmlns:a16="http://schemas.microsoft.com/office/drawing/2014/main" id="{BFC7C57B-1108-4EE5-A9E2-53DD6CD94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307" y="-20538"/>
            <a:ext cx="5436096" cy="3171056"/>
          </a:xfrm>
          <a:prstGeom prst="rect">
            <a:avLst/>
          </a:prstGeom>
        </p:spPr>
      </p:pic>
    </p:spTree>
    <p:extLst>
      <p:ext uri="{BB962C8B-B14F-4D97-AF65-F5344CB8AC3E}">
        <p14:creationId xmlns:p14="http://schemas.microsoft.com/office/powerpoint/2010/main" val="1753205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179512" y="70415"/>
            <a:ext cx="8964488" cy="576064"/>
          </a:xfrm>
        </p:spPr>
        <p:txBody>
          <a:bodyPr>
            <a:noAutofit/>
          </a:bodyPr>
          <a:lstStyle/>
          <a:p>
            <a:r>
              <a:rPr lang="en-US" sz="2200" dirty="0"/>
              <a:t>AUT record deleted - Unlinked BIB heading</a:t>
            </a:r>
          </a:p>
        </p:txBody>
      </p:sp>
      <p:graphicFrame>
        <p:nvGraphicFramePr>
          <p:cNvPr id="14" name="Table 13">
            <a:extLst>
              <a:ext uri="{FF2B5EF4-FFF2-40B4-BE49-F238E27FC236}">
                <a16:creationId xmlns:a16="http://schemas.microsoft.com/office/drawing/2014/main" id="{BC0DDB65-60B5-4717-B808-D583679E0C4D}"/>
              </a:ext>
            </a:extLst>
          </p:cNvPr>
          <p:cNvGraphicFramePr>
            <a:graphicFrameLocks noGrp="1"/>
          </p:cNvGraphicFramePr>
          <p:nvPr>
            <p:extLst>
              <p:ext uri="{D42A27DB-BD31-4B8C-83A1-F6EECF244321}">
                <p14:modId xmlns:p14="http://schemas.microsoft.com/office/powerpoint/2010/main" val="191945869"/>
              </p:ext>
            </p:extLst>
          </p:nvPr>
        </p:nvGraphicFramePr>
        <p:xfrm>
          <a:off x="323850" y="2242542"/>
          <a:ext cx="8496300" cy="1440265"/>
        </p:xfrm>
        <a:graphic>
          <a:graphicData uri="http://schemas.openxmlformats.org/drawingml/2006/table">
            <a:tbl>
              <a:tblPr/>
              <a:tblGrid>
                <a:gridCol w="3253230">
                  <a:extLst>
                    <a:ext uri="{9D8B030D-6E8A-4147-A177-3AD203B41FA5}">
                      <a16:colId xmlns:a16="http://schemas.microsoft.com/office/drawing/2014/main" val="3504865125"/>
                    </a:ext>
                  </a:extLst>
                </a:gridCol>
                <a:gridCol w="5243070">
                  <a:extLst>
                    <a:ext uri="{9D8B030D-6E8A-4147-A177-3AD203B41FA5}">
                      <a16:colId xmlns:a16="http://schemas.microsoft.com/office/drawing/2014/main" val="1624292678"/>
                    </a:ext>
                  </a:extLst>
                </a:gridCol>
              </a:tblGrid>
              <a:tr h="1440265">
                <a:tc>
                  <a:txBody>
                    <a:bodyPr/>
                    <a:lstStyle/>
                    <a:p>
                      <a:r>
                        <a:rPr lang="en-US" sz="1600" dirty="0"/>
                        <a:t>AUT record deleted - Unlinked BIB heading</a:t>
                      </a:r>
                      <a:endParaRPr lang="en-US" sz="1500" dirty="0">
                        <a:effectLst/>
                      </a:endParaRPr>
                    </a:p>
                  </a:txBody>
                  <a:tcPr marL="75803" marR="75803" marT="37902" marB="37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This option references authority records that have been deleted and manual handling may be needed.</a:t>
                      </a:r>
                      <a:endParaRPr lang="en-US" sz="1500" dirty="0">
                        <a:effectLst/>
                      </a:endParaRPr>
                    </a:p>
                  </a:txBody>
                  <a:tcPr marL="75803" marR="75803" marT="37902" marB="37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7861425"/>
                  </a:ext>
                </a:extLst>
              </a:tr>
            </a:tbl>
          </a:graphicData>
        </a:graphic>
      </p:graphicFrame>
    </p:spTree>
    <p:extLst>
      <p:ext uri="{BB962C8B-B14F-4D97-AF65-F5344CB8AC3E}">
        <p14:creationId xmlns:p14="http://schemas.microsoft.com/office/powerpoint/2010/main" val="1907981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73F012-FF78-400A-8AB4-2E83A205E542}"/>
              </a:ext>
            </a:extLst>
          </p:cNvPr>
          <p:cNvPicPr>
            <a:picLocks noChangeAspect="1"/>
          </p:cNvPicPr>
          <p:nvPr/>
        </p:nvPicPr>
        <p:blipFill>
          <a:blip r:embed="rId2"/>
          <a:stretch>
            <a:fillRect/>
          </a:stretch>
        </p:blipFill>
        <p:spPr>
          <a:xfrm>
            <a:off x="0" y="1594060"/>
            <a:ext cx="9144000" cy="195538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179512" y="70415"/>
            <a:ext cx="8964488" cy="576064"/>
          </a:xfrm>
        </p:spPr>
        <p:txBody>
          <a:bodyPr>
            <a:normAutofit/>
          </a:bodyPr>
          <a:lstStyle/>
          <a:p>
            <a:r>
              <a:rPr lang="en-US" sz="2200" dirty="0"/>
              <a:t>AUT record deleted - Unlinked BIB heading</a:t>
            </a:r>
          </a:p>
        </p:txBody>
      </p:sp>
      <p:sp>
        <p:nvSpPr>
          <p:cNvPr id="5" name="Rectangle 4">
            <a:extLst>
              <a:ext uri="{FF2B5EF4-FFF2-40B4-BE49-F238E27FC236}">
                <a16:creationId xmlns:a16="http://schemas.microsoft.com/office/drawing/2014/main" id="{3417F316-63CD-4BAA-998D-1BB94D982FBA}"/>
              </a:ext>
            </a:extLst>
          </p:cNvPr>
          <p:cNvSpPr/>
          <p:nvPr/>
        </p:nvSpPr>
        <p:spPr>
          <a:xfrm>
            <a:off x="287525" y="1654750"/>
            <a:ext cx="37084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EB229B-3E36-4714-8FCC-DA270D025513}"/>
              </a:ext>
            </a:extLst>
          </p:cNvPr>
          <p:cNvSpPr/>
          <p:nvPr/>
        </p:nvSpPr>
        <p:spPr>
          <a:xfrm>
            <a:off x="539552" y="2766508"/>
            <a:ext cx="1224136" cy="8187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7D3057-E765-4696-B812-98D13A045085}"/>
              </a:ext>
            </a:extLst>
          </p:cNvPr>
          <p:cNvSpPr/>
          <p:nvPr/>
        </p:nvSpPr>
        <p:spPr>
          <a:xfrm>
            <a:off x="6156176" y="1677862"/>
            <a:ext cx="2160240" cy="3029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14FBB3B-2CCD-4B62-8B96-39C96223F2CB}"/>
              </a:ext>
            </a:extLst>
          </p:cNvPr>
          <p:cNvSpPr txBox="1"/>
          <p:nvPr/>
        </p:nvSpPr>
        <p:spPr>
          <a:xfrm>
            <a:off x="107504" y="771550"/>
            <a:ext cx="1656184" cy="369332"/>
          </a:xfrm>
          <a:prstGeom prst="rect">
            <a:avLst/>
          </a:prstGeom>
          <a:solidFill>
            <a:srgbClr val="FFFF00"/>
          </a:solidFill>
          <a:ln>
            <a:solidFill>
              <a:schemeClr val="accent1"/>
            </a:solidFill>
          </a:ln>
        </p:spPr>
        <p:txBody>
          <a:bodyPr wrap="square" rtlCol="0">
            <a:spAutoFit/>
          </a:bodyPr>
          <a:lstStyle/>
          <a:p>
            <a:r>
              <a:rPr lang="en-US" dirty="0"/>
              <a:t>Example 1 of 2</a:t>
            </a:r>
          </a:p>
        </p:txBody>
      </p:sp>
    </p:spTree>
    <p:extLst>
      <p:ext uri="{BB962C8B-B14F-4D97-AF65-F5344CB8AC3E}">
        <p14:creationId xmlns:p14="http://schemas.microsoft.com/office/powerpoint/2010/main" val="130037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7A84FA-1287-4063-A843-28D7D9D262B4}"/>
              </a:ext>
            </a:extLst>
          </p:cNvPr>
          <p:cNvPicPr>
            <a:picLocks noChangeAspect="1"/>
          </p:cNvPicPr>
          <p:nvPr/>
        </p:nvPicPr>
        <p:blipFill>
          <a:blip r:embed="rId2"/>
          <a:stretch>
            <a:fillRect/>
          </a:stretch>
        </p:blipFill>
        <p:spPr>
          <a:xfrm>
            <a:off x="0" y="2091456"/>
            <a:ext cx="9144000" cy="206447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1347613"/>
            <a:ext cx="8424936" cy="576065"/>
          </a:xfrm>
        </p:spPr>
        <p:txBody>
          <a:bodyPr>
            <a:noAutofit/>
          </a:bodyPr>
          <a:lstStyle/>
          <a:p>
            <a:r>
              <a:rPr lang="en-US" dirty="0"/>
              <a:t>We will edit the entry</a:t>
            </a:r>
          </a:p>
        </p:txBody>
      </p:sp>
      <p:sp>
        <p:nvSpPr>
          <p:cNvPr id="7" name="Title 2">
            <a:extLst>
              <a:ext uri="{FF2B5EF4-FFF2-40B4-BE49-F238E27FC236}">
                <a16:creationId xmlns:a16="http://schemas.microsoft.com/office/drawing/2014/main" id="{80341DA7-94B9-43D6-B4DF-1E17DE8018FC}"/>
              </a:ext>
            </a:extLst>
          </p:cNvPr>
          <p:cNvSpPr>
            <a:spLocks noGrp="1"/>
          </p:cNvSpPr>
          <p:nvPr>
            <p:ph type="title"/>
          </p:nvPr>
        </p:nvSpPr>
        <p:spPr>
          <a:xfrm>
            <a:off x="179512" y="70415"/>
            <a:ext cx="8964488" cy="576064"/>
          </a:xfrm>
        </p:spPr>
        <p:txBody>
          <a:bodyPr>
            <a:normAutofit/>
          </a:bodyPr>
          <a:lstStyle/>
          <a:p>
            <a:r>
              <a:rPr lang="en-US" sz="2200" dirty="0"/>
              <a:t>AUT record deleted - Unlinked BIB heading</a:t>
            </a:r>
          </a:p>
        </p:txBody>
      </p:sp>
      <p:sp>
        <p:nvSpPr>
          <p:cNvPr id="8" name="Rectangle 7">
            <a:extLst>
              <a:ext uri="{FF2B5EF4-FFF2-40B4-BE49-F238E27FC236}">
                <a16:creationId xmlns:a16="http://schemas.microsoft.com/office/drawing/2014/main" id="{791B8764-507E-46CB-8761-6F475B20110D}"/>
              </a:ext>
            </a:extLst>
          </p:cNvPr>
          <p:cNvSpPr/>
          <p:nvPr/>
        </p:nvSpPr>
        <p:spPr>
          <a:xfrm>
            <a:off x="7617602" y="3392880"/>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4059A8-D617-4617-9682-49FFC3E1981C}"/>
              </a:ext>
            </a:extLst>
          </p:cNvPr>
          <p:cNvSpPr txBox="1"/>
          <p:nvPr/>
        </p:nvSpPr>
        <p:spPr>
          <a:xfrm>
            <a:off x="107504" y="771550"/>
            <a:ext cx="1656184" cy="369332"/>
          </a:xfrm>
          <a:prstGeom prst="rect">
            <a:avLst/>
          </a:prstGeom>
          <a:solidFill>
            <a:srgbClr val="FFFF00"/>
          </a:solidFill>
          <a:ln>
            <a:solidFill>
              <a:schemeClr val="accent1"/>
            </a:solidFill>
          </a:ln>
        </p:spPr>
        <p:txBody>
          <a:bodyPr wrap="square" rtlCol="0">
            <a:spAutoFit/>
          </a:bodyPr>
          <a:lstStyle/>
          <a:p>
            <a:r>
              <a:rPr lang="en-US" dirty="0"/>
              <a:t>Example 1 of 2</a:t>
            </a:r>
          </a:p>
        </p:txBody>
      </p:sp>
    </p:spTree>
    <p:extLst>
      <p:ext uri="{BB962C8B-B14F-4D97-AF65-F5344CB8AC3E}">
        <p14:creationId xmlns:p14="http://schemas.microsoft.com/office/powerpoint/2010/main" val="4229099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1362075"/>
            <a:ext cx="8424936" cy="1209675"/>
          </a:xfrm>
        </p:spPr>
        <p:txBody>
          <a:bodyPr>
            <a:noAutofit/>
          </a:bodyPr>
          <a:lstStyle/>
          <a:p>
            <a:r>
              <a:rPr lang="en-US" dirty="0"/>
              <a:t>Heading “</a:t>
            </a:r>
            <a:r>
              <a:rPr lang="en-US" dirty="0" err="1"/>
              <a:t>Berio</a:t>
            </a:r>
            <a:r>
              <a:rPr lang="en-US" dirty="0"/>
              <a:t>, Luciano” is catalogued as a “LCNAME”, but is not linked to an authority record because the authority record was deleted.</a:t>
            </a:r>
          </a:p>
        </p:txBody>
      </p:sp>
      <p:sp>
        <p:nvSpPr>
          <p:cNvPr id="7" name="Title 2">
            <a:extLst>
              <a:ext uri="{FF2B5EF4-FFF2-40B4-BE49-F238E27FC236}">
                <a16:creationId xmlns:a16="http://schemas.microsoft.com/office/drawing/2014/main" id="{80341DA7-94B9-43D6-B4DF-1E17DE8018FC}"/>
              </a:ext>
            </a:extLst>
          </p:cNvPr>
          <p:cNvSpPr>
            <a:spLocks noGrp="1"/>
          </p:cNvSpPr>
          <p:nvPr>
            <p:ph type="title"/>
          </p:nvPr>
        </p:nvSpPr>
        <p:spPr>
          <a:xfrm>
            <a:off x="179512" y="70415"/>
            <a:ext cx="8964488" cy="576064"/>
          </a:xfrm>
        </p:spPr>
        <p:txBody>
          <a:bodyPr>
            <a:normAutofit/>
          </a:bodyPr>
          <a:lstStyle/>
          <a:p>
            <a:r>
              <a:rPr lang="en-US" sz="2200" dirty="0"/>
              <a:t>AUT record deleted - Unlinked BIB heading</a:t>
            </a:r>
          </a:p>
        </p:txBody>
      </p:sp>
      <p:pic>
        <p:nvPicPr>
          <p:cNvPr id="4" name="Picture 3">
            <a:extLst>
              <a:ext uri="{FF2B5EF4-FFF2-40B4-BE49-F238E27FC236}">
                <a16:creationId xmlns:a16="http://schemas.microsoft.com/office/drawing/2014/main" id="{E31C6DFE-80A8-44B0-89E7-D5BB195D8EA1}"/>
              </a:ext>
            </a:extLst>
          </p:cNvPr>
          <p:cNvPicPr>
            <a:picLocks noChangeAspect="1"/>
          </p:cNvPicPr>
          <p:nvPr/>
        </p:nvPicPr>
        <p:blipFill>
          <a:blip r:embed="rId2"/>
          <a:stretch>
            <a:fillRect/>
          </a:stretch>
        </p:blipFill>
        <p:spPr>
          <a:xfrm>
            <a:off x="2915816" y="2736270"/>
            <a:ext cx="3038475" cy="1209675"/>
          </a:xfrm>
          <a:prstGeom prst="rect">
            <a:avLst/>
          </a:prstGeom>
          <a:ln>
            <a:solidFill>
              <a:schemeClr val="accent1"/>
            </a:solidFill>
          </a:ln>
        </p:spPr>
      </p:pic>
      <p:sp>
        <p:nvSpPr>
          <p:cNvPr id="6" name="Rectangle 5">
            <a:extLst>
              <a:ext uri="{FF2B5EF4-FFF2-40B4-BE49-F238E27FC236}">
                <a16:creationId xmlns:a16="http://schemas.microsoft.com/office/drawing/2014/main" id="{45B183AE-3AEF-4B4C-84BA-B084D17983CB}"/>
              </a:ext>
            </a:extLst>
          </p:cNvPr>
          <p:cNvSpPr/>
          <p:nvPr/>
        </p:nvSpPr>
        <p:spPr>
          <a:xfrm>
            <a:off x="2947715" y="3219822"/>
            <a:ext cx="27363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19466A-F23C-46BD-A35B-E0DD783DED00}"/>
              </a:ext>
            </a:extLst>
          </p:cNvPr>
          <p:cNvSpPr txBox="1"/>
          <p:nvPr/>
        </p:nvSpPr>
        <p:spPr>
          <a:xfrm>
            <a:off x="107504" y="771550"/>
            <a:ext cx="1656184" cy="369332"/>
          </a:xfrm>
          <a:prstGeom prst="rect">
            <a:avLst/>
          </a:prstGeom>
          <a:solidFill>
            <a:srgbClr val="FFFF00"/>
          </a:solidFill>
          <a:ln>
            <a:solidFill>
              <a:schemeClr val="accent1"/>
            </a:solidFill>
          </a:ln>
        </p:spPr>
        <p:txBody>
          <a:bodyPr wrap="square" rtlCol="0">
            <a:spAutoFit/>
          </a:bodyPr>
          <a:lstStyle/>
          <a:p>
            <a:r>
              <a:rPr lang="en-US" dirty="0"/>
              <a:t>Example 1 of 2</a:t>
            </a:r>
          </a:p>
        </p:txBody>
      </p:sp>
    </p:spTree>
    <p:extLst>
      <p:ext uri="{BB962C8B-B14F-4D97-AF65-F5344CB8AC3E}">
        <p14:creationId xmlns:p14="http://schemas.microsoft.com/office/powerpoint/2010/main" val="217954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400" dirty="0"/>
              <a:t>Introduction</a:t>
            </a:r>
            <a:endParaRPr lang="en-US" sz="2600" dirty="0"/>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8" name="Picture 7">
            <a:extLst>
              <a:ext uri="{FF2B5EF4-FFF2-40B4-BE49-F238E27FC236}">
                <a16:creationId xmlns:a16="http://schemas.microsoft.com/office/drawing/2014/main" id="{AB23B3D4-CB9C-45B7-94E0-CB38013F2203}"/>
              </a:ext>
            </a:extLst>
          </p:cNvPr>
          <p:cNvPicPr>
            <a:picLocks noChangeAspect="1"/>
          </p:cNvPicPr>
          <p:nvPr/>
        </p:nvPicPr>
        <p:blipFill>
          <a:blip r:embed="rId3"/>
          <a:stretch>
            <a:fillRect/>
          </a:stretch>
        </p:blipFill>
        <p:spPr>
          <a:xfrm>
            <a:off x="1521254" y="0"/>
            <a:ext cx="7652210" cy="3150471"/>
          </a:xfrm>
          <a:prstGeom prst="rect">
            <a:avLst/>
          </a:prstGeom>
        </p:spPr>
      </p:pic>
    </p:spTree>
    <p:extLst>
      <p:ext uri="{BB962C8B-B14F-4D97-AF65-F5344CB8AC3E}">
        <p14:creationId xmlns:p14="http://schemas.microsoft.com/office/powerpoint/2010/main" val="206719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E2A45-772E-460C-A9A0-691207F8E3D0}"/>
              </a:ext>
            </a:extLst>
          </p:cNvPr>
          <p:cNvPicPr>
            <a:picLocks noChangeAspect="1"/>
          </p:cNvPicPr>
          <p:nvPr/>
        </p:nvPicPr>
        <p:blipFill>
          <a:blip r:embed="rId2"/>
          <a:stretch>
            <a:fillRect/>
          </a:stretch>
        </p:blipFill>
        <p:spPr>
          <a:xfrm>
            <a:off x="0" y="1952802"/>
            <a:ext cx="9144000" cy="209491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1347613"/>
            <a:ext cx="8424936" cy="576065"/>
          </a:xfrm>
        </p:spPr>
        <p:txBody>
          <a:bodyPr>
            <a:noAutofit/>
          </a:bodyPr>
          <a:lstStyle/>
          <a:p>
            <a:r>
              <a:rPr lang="en-US" dirty="0"/>
              <a:t>We will edit the entry</a:t>
            </a:r>
          </a:p>
        </p:txBody>
      </p:sp>
      <p:sp>
        <p:nvSpPr>
          <p:cNvPr id="7" name="Title 2">
            <a:extLst>
              <a:ext uri="{FF2B5EF4-FFF2-40B4-BE49-F238E27FC236}">
                <a16:creationId xmlns:a16="http://schemas.microsoft.com/office/drawing/2014/main" id="{80341DA7-94B9-43D6-B4DF-1E17DE8018FC}"/>
              </a:ext>
            </a:extLst>
          </p:cNvPr>
          <p:cNvSpPr>
            <a:spLocks noGrp="1"/>
          </p:cNvSpPr>
          <p:nvPr>
            <p:ph type="title"/>
          </p:nvPr>
        </p:nvSpPr>
        <p:spPr>
          <a:xfrm>
            <a:off x="179512" y="70415"/>
            <a:ext cx="8964488" cy="576064"/>
          </a:xfrm>
        </p:spPr>
        <p:txBody>
          <a:bodyPr>
            <a:normAutofit/>
          </a:bodyPr>
          <a:lstStyle/>
          <a:p>
            <a:r>
              <a:rPr lang="en-US" sz="2200" dirty="0"/>
              <a:t>AUT record deleted - Unlinked BIB heading</a:t>
            </a:r>
          </a:p>
        </p:txBody>
      </p:sp>
      <p:sp>
        <p:nvSpPr>
          <p:cNvPr id="8" name="Rectangle 7">
            <a:extLst>
              <a:ext uri="{FF2B5EF4-FFF2-40B4-BE49-F238E27FC236}">
                <a16:creationId xmlns:a16="http://schemas.microsoft.com/office/drawing/2014/main" id="{791B8764-507E-46CB-8761-6F475B20110D}"/>
              </a:ext>
            </a:extLst>
          </p:cNvPr>
          <p:cNvSpPr/>
          <p:nvPr/>
        </p:nvSpPr>
        <p:spPr>
          <a:xfrm>
            <a:off x="7617602" y="3286550"/>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4059A8-D617-4617-9682-49FFC3E1981C}"/>
              </a:ext>
            </a:extLst>
          </p:cNvPr>
          <p:cNvSpPr txBox="1"/>
          <p:nvPr/>
        </p:nvSpPr>
        <p:spPr>
          <a:xfrm>
            <a:off x="107504" y="771550"/>
            <a:ext cx="1656184" cy="369332"/>
          </a:xfrm>
          <a:prstGeom prst="rect">
            <a:avLst/>
          </a:prstGeom>
          <a:solidFill>
            <a:srgbClr val="FFFF00"/>
          </a:solidFill>
          <a:ln>
            <a:solidFill>
              <a:schemeClr val="accent1"/>
            </a:solidFill>
          </a:ln>
        </p:spPr>
        <p:txBody>
          <a:bodyPr wrap="square" rtlCol="0">
            <a:spAutoFit/>
          </a:bodyPr>
          <a:lstStyle/>
          <a:p>
            <a:r>
              <a:rPr lang="en-US" dirty="0"/>
              <a:t>Example 2 of 2</a:t>
            </a:r>
          </a:p>
        </p:txBody>
      </p:sp>
      <p:sp>
        <p:nvSpPr>
          <p:cNvPr id="11" name="Rectangle 10">
            <a:extLst>
              <a:ext uri="{FF2B5EF4-FFF2-40B4-BE49-F238E27FC236}">
                <a16:creationId xmlns:a16="http://schemas.microsoft.com/office/drawing/2014/main" id="{AE783A19-2A3D-455F-A422-26DE94CBA510}"/>
              </a:ext>
            </a:extLst>
          </p:cNvPr>
          <p:cNvSpPr/>
          <p:nvPr/>
        </p:nvSpPr>
        <p:spPr>
          <a:xfrm>
            <a:off x="539552" y="2283717"/>
            <a:ext cx="1008112" cy="9462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281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41FA8B-DB43-4267-985B-6C97123A0519}"/>
              </a:ext>
            </a:extLst>
          </p:cNvPr>
          <p:cNvPicPr>
            <a:picLocks noChangeAspect="1"/>
          </p:cNvPicPr>
          <p:nvPr/>
        </p:nvPicPr>
        <p:blipFill>
          <a:blip r:embed="rId2"/>
          <a:stretch>
            <a:fillRect/>
          </a:stretch>
        </p:blipFill>
        <p:spPr>
          <a:xfrm>
            <a:off x="3100387" y="2484859"/>
            <a:ext cx="2943225" cy="17430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1362075"/>
            <a:ext cx="8424936" cy="1209675"/>
          </a:xfrm>
        </p:spPr>
        <p:txBody>
          <a:bodyPr>
            <a:noAutofit/>
          </a:bodyPr>
          <a:lstStyle/>
          <a:p>
            <a:r>
              <a:rPr lang="en-US" dirty="0"/>
              <a:t>Heading “Chen, Yin” is catalogued as a “LCNAME”, but is not linked to an authority record because the authority record was deleted.</a:t>
            </a:r>
          </a:p>
        </p:txBody>
      </p:sp>
      <p:sp>
        <p:nvSpPr>
          <p:cNvPr id="7" name="Title 2">
            <a:extLst>
              <a:ext uri="{FF2B5EF4-FFF2-40B4-BE49-F238E27FC236}">
                <a16:creationId xmlns:a16="http://schemas.microsoft.com/office/drawing/2014/main" id="{80341DA7-94B9-43D6-B4DF-1E17DE8018FC}"/>
              </a:ext>
            </a:extLst>
          </p:cNvPr>
          <p:cNvSpPr>
            <a:spLocks noGrp="1"/>
          </p:cNvSpPr>
          <p:nvPr>
            <p:ph type="title"/>
          </p:nvPr>
        </p:nvSpPr>
        <p:spPr>
          <a:xfrm>
            <a:off x="179512" y="70415"/>
            <a:ext cx="8964488" cy="576064"/>
          </a:xfrm>
        </p:spPr>
        <p:txBody>
          <a:bodyPr>
            <a:normAutofit/>
          </a:bodyPr>
          <a:lstStyle/>
          <a:p>
            <a:r>
              <a:rPr lang="en-US" sz="2200" dirty="0"/>
              <a:t>AUT record deleted - Unlinked BIB heading</a:t>
            </a:r>
          </a:p>
        </p:txBody>
      </p:sp>
      <p:sp>
        <p:nvSpPr>
          <p:cNvPr id="6" name="Rectangle 5">
            <a:extLst>
              <a:ext uri="{FF2B5EF4-FFF2-40B4-BE49-F238E27FC236}">
                <a16:creationId xmlns:a16="http://schemas.microsoft.com/office/drawing/2014/main" id="{45B183AE-3AEF-4B4C-84BA-B084D17983CB}"/>
              </a:ext>
            </a:extLst>
          </p:cNvPr>
          <p:cNvSpPr/>
          <p:nvPr/>
        </p:nvSpPr>
        <p:spPr>
          <a:xfrm>
            <a:off x="3203847" y="3682058"/>
            <a:ext cx="27363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19466A-F23C-46BD-A35B-E0DD783DED00}"/>
              </a:ext>
            </a:extLst>
          </p:cNvPr>
          <p:cNvSpPr txBox="1"/>
          <p:nvPr/>
        </p:nvSpPr>
        <p:spPr>
          <a:xfrm>
            <a:off x="107504" y="771550"/>
            <a:ext cx="1656184" cy="369332"/>
          </a:xfrm>
          <a:prstGeom prst="rect">
            <a:avLst/>
          </a:prstGeom>
          <a:solidFill>
            <a:srgbClr val="FFFF00"/>
          </a:solidFill>
          <a:ln>
            <a:solidFill>
              <a:schemeClr val="accent1"/>
            </a:solidFill>
          </a:ln>
        </p:spPr>
        <p:txBody>
          <a:bodyPr wrap="square" rtlCol="0">
            <a:spAutoFit/>
          </a:bodyPr>
          <a:lstStyle/>
          <a:p>
            <a:r>
              <a:rPr lang="en-US" dirty="0"/>
              <a:t>Example 2 of 2</a:t>
            </a:r>
          </a:p>
        </p:txBody>
      </p:sp>
    </p:spTree>
    <p:extLst>
      <p:ext uri="{BB962C8B-B14F-4D97-AF65-F5344CB8AC3E}">
        <p14:creationId xmlns:p14="http://schemas.microsoft.com/office/powerpoint/2010/main" val="4223062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26077" cy="1240583"/>
          </a:xfrm>
        </p:spPr>
        <p:txBody>
          <a:bodyPr/>
          <a:lstStyle/>
          <a:p>
            <a:pPr algn="ctr"/>
            <a:r>
              <a:rPr lang="en-US" sz="2500" dirty="0"/>
              <a:t>Preferred Term Correction - BIB heading updated</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32</a:t>
            </a:fld>
            <a:endParaRPr lang="en-US" dirty="0"/>
          </a:p>
        </p:txBody>
      </p:sp>
      <p:pic>
        <p:nvPicPr>
          <p:cNvPr id="8" name="Picture 7">
            <a:extLst>
              <a:ext uri="{FF2B5EF4-FFF2-40B4-BE49-F238E27FC236}">
                <a16:creationId xmlns:a16="http://schemas.microsoft.com/office/drawing/2014/main" id="{D1804D14-9ED5-4A55-ADD7-34929D884715}"/>
              </a:ext>
            </a:extLst>
          </p:cNvPr>
          <p:cNvPicPr>
            <a:picLocks noChangeAspect="1"/>
          </p:cNvPicPr>
          <p:nvPr/>
        </p:nvPicPr>
        <p:blipFill>
          <a:blip r:embed="rId2"/>
          <a:stretch>
            <a:fillRect/>
          </a:stretch>
        </p:blipFill>
        <p:spPr>
          <a:xfrm>
            <a:off x="2267745" y="0"/>
            <a:ext cx="2952328" cy="3150471"/>
          </a:xfrm>
          <a:prstGeom prst="rect">
            <a:avLst/>
          </a:prstGeom>
        </p:spPr>
      </p:pic>
      <p:pic>
        <p:nvPicPr>
          <p:cNvPr id="6" name="Picture 5" descr="&#10;">
            <a:extLst>
              <a:ext uri="{FF2B5EF4-FFF2-40B4-BE49-F238E27FC236}">
                <a16:creationId xmlns:a16="http://schemas.microsoft.com/office/drawing/2014/main" id="{57F9F467-D42F-4C2C-B651-3B4C73949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625" y="0"/>
            <a:ext cx="7189451" cy="3147814"/>
          </a:xfrm>
          <a:prstGeom prst="rect">
            <a:avLst/>
          </a:prstGeom>
        </p:spPr>
      </p:pic>
    </p:spTree>
    <p:extLst>
      <p:ext uri="{BB962C8B-B14F-4D97-AF65-F5344CB8AC3E}">
        <p14:creationId xmlns:p14="http://schemas.microsoft.com/office/powerpoint/2010/main" val="2366223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179512" y="70415"/>
            <a:ext cx="8964488" cy="576064"/>
          </a:xfrm>
        </p:spPr>
        <p:txBody>
          <a:bodyPr>
            <a:noAutofit/>
          </a:bodyPr>
          <a:lstStyle/>
          <a:p>
            <a:r>
              <a:rPr lang="en-US" sz="2400" dirty="0"/>
              <a:t>Preferred Term Correction - BIB heading updated</a:t>
            </a:r>
            <a:endParaRPr lang="en-US" sz="2200" dirty="0"/>
          </a:p>
        </p:txBody>
      </p:sp>
      <p:graphicFrame>
        <p:nvGraphicFramePr>
          <p:cNvPr id="14" name="Table 13">
            <a:extLst>
              <a:ext uri="{FF2B5EF4-FFF2-40B4-BE49-F238E27FC236}">
                <a16:creationId xmlns:a16="http://schemas.microsoft.com/office/drawing/2014/main" id="{BC0DDB65-60B5-4717-B808-D583679E0C4D}"/>
              </a:ext>
            </a:extLst>
          </p:cNvPr>
          <p:cNvGraphicFramePr>
            <a:graphicFrameLocks noGrp="1"/>
          </p:cNvGraphicFramePr>
          <p:nvPr>
            <p:extLst>
              <p:ext uri="{D42A27DB-BD31-4B8C-83A1-F6EECF244321}">
                <p14:modId xmlns:p14="http://schemas.microsoft.com/office/powerpoint/2010/main" val="2950584366"/>
              </p:ext>
            </p:extLst>
          </p:nvPr>
        </p:nvGraphicFramePr>
        <p:xfrm>
          <a:off x="323850" y="2242542"/>
          <a:ext cx="8496300" cy="1440265"/>
        </p:xfrm>
        <a:graphic>
          <a:graphicData uri="http://schemas.openxmlformats.org/drawingml/2006/table">
            <a:tbl>
              <a:tblPr/>
              <a:tblGrid>
                <a:gridCol w="3253230">
                  <a:extLst>
                    <a:ext uri="{9D8B030D-6E8A-4147-A177-3AD203B41FA5}">
                      <a16:colId xmlns:a16="http://schemas.microsoft.com/office/drawing/2014/main" val="3504865125"/>
                    </a:ext>
                  </a:extLst>
                </a:gridCol>
                <a:gridCol w="5243070">
                  <a:extLst>
                    <a:ext uri="{9D8B030D-6E8A-4147-A177-3AD203B41FA5}">
                      <a16:colId xmlns:a16="http://schemas.microsoft.com/office/drawing/2014/main" val="1624292678"/>
                    </a:ext>
                  </a:extLst>
                </a:gridCol>
              </a:tblGrid>
              <a:tr h="1440265">
                <a:tc>
                  <a:txBody>
                    <a:bodyPr/>
                    <a:lstStyle/>
                    <a:p>
                      <a:r>
                        <a:rPr lang="en-US" sz="1600" dirty="0"/>
                        <a:t>Preferred Term Correction – BIB heading updated</a:t>
                      </a:r>
                      <a:endParaRPr lang="en-US" sz="1500" dirty="0">
                        <a:effectLst/>
                      </a:endParaRPr>
                    </a:p>
                  </a:txBody>
                  <a:tcPr marL="75803" marR="75803" marT="37902" marB="37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This option references updates to the bibliographic record with the value of the preferred term of the linked authority record. When this update is successful, the entry shows the value of the bibliographic record before and after the change.</a:t>
                      </a:r>
                      <a:endParaRPr lang="en-US" sz="1500" dirty="0">
                        <a:effectLst/>
                      </a:endParaRPr>
                    </a:p>
                  </a:txBody>
                  <a:tcPr marL="75803" marR="75803" marT="37902" marB="37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7861425"/>
                  </a:ext>
                </a:extLst>
              </a:tr>
            </a:tbl>
          </a:graphicData>
        </a:graphic>
      </p:graphicFrame>
    </p:spTree>
    <p:extLst>
      <p:ext uri="{BB962C8B-B14F-4D97-AF65-F5344CB8AC3E}">
        <p14:creationId xmlns:p14="http://schemas.microsoft.com/office/powerpoint/2010/main" val="3859952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F0077-8C17-4B16-BB1E-8C646C93F7BC}"/>
              </a:ext>
            </a:extLst>
          </p:cNvPr>
          <p:cNvPicPr>
            <a:picLocks noChangeAspect="1"/>
          </p:cNvPicPr>
          <p:nvPr/>
        </p:nvPicPr>
        <p:blipFill>
          <a:blip r:embed="rId2"/>
          <a:stretch>
            <a:fillRect/>
          </a:stretch>
        </p:blipFill>
        <p:spPr>
          <a:xfrm>
            <a:off x="0" y="2935414"/>
            <a:ext cx="9144000" cy="1724568"/>
          </a:xfrm>
          <a:prstGeom prst="rect">
            <a:avLst/>
          </a:prstGeom>
        </p:spPr>
      </p:pic>
      <p:pic>
        <p:nvPicPr>
          <p:cNvPr id="8" name="Picture 7">
            <a:extLst>
              <a:ext uri="{FF2B5EF4-FFF2-40B4-BE49-F238E27FC236}">
                <a16:creationId xmlns:a16="http://schemas.microsoft.com/office/drawing/2014/main" id="{52F58075-26F1-450B-8E9D-401BEE7CAA42}"/>
              </a:ext>
            </a:extLst>
          </p:cNvPr>
          <p:cNvPicPr>
            <a:picLocks noChangeAspect="1"/>
          </p:cNvPicPr>
          <p:nvPr/>
        </p:nvPicPr>
        <p:blipFill>
          <a:blip r:embed="rId3"/>
          <a:stretch>
            <a:fillRect/>
          </a:stretch>
        </p:blipFill>
        <p:spPr>
          <a:xfrm>
            <a:off x="0" y="1237448"/>
            <a:ext cx="9144000" cy="1689253"/>
          </a:xfrm>
          <a:prstGeom prst="rect">
            <a:avLst/>
          </a:prstGeom>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179512" y="70415"/>
            <a:ext cx="8964488" cy="576064"/>
          </a:xfrm>
        </p:spPr>
        <p:txBody>
          <a:bodyPr>
            <a:normAutofit/>
          </a:bodyPr>
          <a:lstStyle/>
          <a:p>
            <a:r>
              <a:rPr lang="en-US" sz="2400" dirty="0"/>
              <a:t>Preferred Term Correction - BIB heading updated</a:t>
            </a:r>
            <a:endParaRPr lang="en-US" sz="2200" dirty="0"/>
          </a:p>
        </p:txBody>
      </p:sp>
      <p:sp>
        <p:nvSpPr>
          <p:cNvPr id="5" name="Rectangle 4">
            <a:extLst>
              <a:ext uri="{FF2B5EF4-FFF2-40B4-BE49-F238E27FC236}">
                <a16:creationId xmlns:a16="http://schemas.microsoft.com/office/drawing/2014/main" id="{3417F316-63CD-4BAA-998D-1BB94D982FBA}"/>
              </a:ext>
            </a:extLst>
          </p:cNvPr>
          <p:cNvSpPr/>
          <p:nvPr/>
        </p:nvSpPr>
        <p:spPr>
          <a:xfrm>
            <a:off x="593806" y="2149781"/>
            <a:ext cx="383417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EB229B-3E36-4714-8FCC-DA270D025513}"/>
              </a:ext>
            </a:extLst>
          </p:cNvPr>
          <p:cNvSpPr/>
          <p:nvPr/>
        </p:nvSpPr>
        <p:spPr>
          <a:xfrm>
            <a:off x="755576" y="1279913"/>
            <a:ext cx="432048" cy="397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7D3057-E765-4696-B812-98D13A045085}"/>
              </a:ext>
            </a:extLst>
          </p:cNvPr>
          <p:cNvSpPr/>
          <p:nvPr/>
        </p:nvSpPr>
        <p:spPr>
          <a:xfrm>
            <a:off x="6228184" y="3754588"/>
            <a:ext cx="2016224" cy="7613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4B3319-EB65-43D8-A9B7-56FAA20690C1}"/>
              </a:ext>
            </a:extLst>
          </p:cNvPr>
          <p:cNvSpPr txBox="1"/>
          <p:nvPr/>
        </p:nvSpPr>
        <p:spPr>
          <a:xfrm>
            <a:off x="107504" y="771550"/>
            <a:ext cx="8856984" cy="369332"/>
          </a:xfrm>
          <a:prstGeom prst="rect">
            <a:avLst/>
          </a:prstGeom>
          <a:noFill/>
        </p:spPr>
        <p:txBody>
          <a:bodyPr wrap="square" rtlCol="0">
            <a:spAutoFit/>
          </a:bodyPr>
          <a:lstStyle/>
          <a:p>
            <a:r>
              <a:rPr lang="en-US" dirty="0"/>
              <a:t>Here we use the “All” tab.  Previous examples used the “Review” tab.</a:t>
            </a:r>
          </a:p>
        </p:txBody>
      </p:sp>
    </p:spTree>
    <p:extLst>
      <p:ext uri="{BB962C8B-B14F-4D97-AF65-F5344CB8AC3E}">
        <p14:creationId xmlns:p14="http://schemas.microsoft.com/office/powerpoint/2010/main" val="2440905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915566"/>
            <a:ext cx="8424936" cy="576065"/>
          </a:xfrm>
        </p:spPr>
        <p:txBody>
          <a:bodyPr>
            <a:noAutofit/>
          </a:bodyPr>
          <a:lstStyle/>
          <a:p>
            <a:r>
              <a:rPr lang="en-US" dirty="0"/>
              <a:t>Here is the bibliographic heading before and after the change</a:t>
            </a:r>
          </a:p>
        </p:txBody>
      </p:sp>
      <p:sp>
        <p:nvSpPr>
          <p:cNvPr id="7" name="Title 2">
            <a:extLst>
              <a:ext uri="{FF2B5EF4-FFF2-40B4-BE49-F238E27FC236}">
                <a16:creationId xmlns:a16="http://schemas.microsoft.com/office/drawing/2014/main" id="{80341DA7-94B9-43D6-B4DF-1E17DE8018FC}"/>
              </a:ext>
            </a:extLst>
          </p:cNvPr>
          <p:cNvSpPr>
            <a:spLocks noGrp="1"/>
          </p:cNvSpPr>
          <p:nvPr>
            <p:ph type="title"/>
          </p:nvPr>
        </p:nvSpPr>
        <p:spPr>
          <a:xfrm>
            <a:off x="179512" y="70415"/>
            <a:ext cx="8964488" cy="576064"/>
          </a:xfrm>
        </p:spPr>
        <p:txBody>
          <a:bodyPr>
            <a:normAutofit/>
          </a:bodyPr>
          <a:lstStyle/>
          <a:p>
            <a:r>
              <a:rPr lang="en-US" sz="2400" dirty="0"/>
              <a:t>Preferred Term Correction - BIB heading updated</a:t>
            </a:r>
            <a:endParaRPr lang="en-US" sz="2200" dirty="0"/>
          </a:p>
        </p:txBody>
      </p:sp>
      <p:sp>
        <p:nvSpPr>
          <p:cNvPr id="8" name="Rectangle 7">
            <a:extLst>
              <a:ext uri="{FF2B5EF4-FFF2-40B4-BE49-F238E27FC236}">
                <a16:creationId xmlns:a16="http://schemas.microsoft.com/office/drawing/2014/main" id="{791B8764-507E-46CB-8761-6F475B20110D}"/>
              </a:ext>
            </a:extLst>
          </p:cNvPr>
          <p:cNvSpPr/>
          <p:nvPr/>
        </p:nvSpPr>
        <p:spPr>
          <a:xfrm>
            <a:off x="7617602" y="3392880"/>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4342B00-522E-49BD-A34D-B68914008127}"/>
              </a:ext>
            </a:extLst>
          </p:cNvPr>
          <p:cNvPicPr>
            <a:picLocks noChangeAspect="1"/>
          </p:cNvPicPr>
          <p:nvPr/>
        </p:nvPicPr>
        <p:blipFill>
          <a:blip r:embed="rId2"/>
          <a:stretch>
            <a:fillRect/>
          </a:stretch>
        </p:blipFill>
        <p:spPr>
          <a:xfrm>
            <a:off x="0" y="2211710"/>
            <a:ext cx="9144000" cy="1724568"/>
          </a:xfrm>
          <a:prstGeom prst="rect">
            <a:avLst/>
          </a:prstGeom>
          <a:ln>
            <a:solidFill>
              <a:schemeClr val="accent1"/>
            </a:solidFill>
          </a:ln>
        </p:spPr>
      </p:pic>
      <p:sp>
        <p:nvSpPr>
          <p:cNvPr id="12" name="Rectangle 11">
            <a:extLst>
              <a:ext uri="{FF2B5EF4-FFF2-40B4-BE49-F238E27FC236}">
                <a16:creationId xmlns:a16="http://schemas.microsoft.com/office/drawing/2014/main" id="{76C01E65-38D4-4158-A185-B0644000D2CA}"/>
              </a:ext>
            </a:extLst>
          </p:cNvPr>
          <p:cNvSpPr/>
          <p:nvPr/>
        </p:nvSpPr>
        <p:spPr>
          <a:xfrm>
            <a:off x="6228184" y="3030884"/>
            <a:ext cx="2016224" cy="7613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EA81A45-E4F1-44D8-9551-6B9217A42EF8}"/>
              </a:ext>
            </a:extLst>
          </p:cNvPr>
          <p:cNvSpPr txBox="1"/>
          <p:nvPr/>
        </p:nvSpPr>
        <p:spPr>
          <a:xfrm>
            <a:off x="1979712" y="4227934"/>
            <a:ext cx="4032448" cy="369332"/>
          </a:xfrm>
          <a:prstGeom prst="rect">
            <a:avLst/>
          </a:prstGeom>
          <a:noFill/>
          <a:ln>
            <a:solidFill>
              <a:schemeClr val="accent1"/>
            </a:solidFill>
          </a:ln>
        </p:spPr>
        <p:txBody>
          <a:bodyPr wrap="square" rtlCol="0">
            <a:spAutoFit/>
          </a:bodyPr>
          <a:lstStyle/>
          <a:p>
            <a:r>
              <a:rPr lang="en-US" dirty="0"/>
              <a:t>We will click the title to go to the record</a:t>
            </a:r>
          </a:p>
        </p:txBody>
      </p:sp>
      <p:cxnSp>
        <p:nvCxnSpPr>
          <p:cNvPr id="6" name="Straight Arrow Connector 5">
            <a:extLst>
              <a:ext uri="{FF2B5EF4-FFF2-40B4-BE49-F238E27FC236}">
                <a16:creationId xmlns:a16="http://schemas.microsoft.com/office/drawing/2014/main" id="{6A56309F-6891-4619-B5A0-D5528725A9A2}"/>
              </a:ext>
            </a:extLst>
          </p:cNvPr>
          <p:cNvCxnSpPr/>
          <p:nvPr/>
        </p:nvCxnSpPr>
        <p:spPr>
          <a:xfrm flipH="1" flipV="1">
            <a:off x="3563888" y="3579862"/>
            <a:ext cx="144016" cy="6480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061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D49B5C-1FC7-4BDF-B78E-B59F70824DBF}"/>
              </a:ext>
            </a:extLst>
          </p:cNvPr>
          <p:cNvPicPr>
            <a:picLocks noChangeAspect="1"/>
          </p:cNvPicPr>
          <p:nvPr/>
        </p:nvPicPr>
        <p:blipFill>
          <a:blip r:embed="rId2"/>
          <a:stretch>
            <a:fillRect/>
          </a:stretch>
        </p:blipFill>
        <p:spPr>
          <a:xfrm>
            <a:off x="1744588" y="1203598"/>
            <a:ext cx="5563716" cy="3535888"/>
          </a:xfrm>
          <a:prstGeom prst="rect">
            <a:avLst/>
          </a:prstGeom>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59532" y="687894"/>
            <a:ext cx="8424936" cy="1209675"/>
          </a:xfrm>
        </p:spPr>
        <p:txBody>
          <a:bodyPr>
            <a:noAutofit/>
          </a:bodyPr>
          <a:lstStyle/>
          <a:p>
            <a:r>
              <a:rPr lang="en-US" dirty="0"/>
              <a:t>Here is the heading.  Let’s “View Versions”</a:t>
            </a:r>
          </a:p>
        </p:txBody>
      </p:sp>
      <p:sp>
        <p:nvSpPr>
          <p:cNvPr id="7" name="Title 2">
            <a:extLst>
              <a:ext uri="{FF2B5EF4-FFF2-40B4-BE49-F238E27FC236}">
                <a16:creationId xmlns:a16="http://schemas.microsoft.com/office/drawing/2014/main" id="{80341DA7-94B9-43D6-B4DF-1E17DE8018FC}"/>
              </a:ext>
            </a:extLst>
          </p:cNvPr>
          <p:cNvSpPr>
            <a:spLocks noGrp="1"/>
          </p:cNvSpPr>
          <p:nvPr>
            <p:ph type="title"/>
          </p:nvPr>
        </p:nvSpPr>
        <p:spPr>
          <a:xfrm>
            <a:off x="179512" y="70415"/>
            <a:ext cx="8964488" cy="576064"/>
          </a:xfrm>
        </p:spPr>
        <p:txBody>
          <a:bodyPr>
            <a:normAutofit/>
          </a:bodyPr>
          <a:lstStyle/>
          <a:p>
            <a:r>
              <a:rPr lang="en-US" sz="2400" dirty="0"/>
              <a:t>Preferred Term Correction - BIB heading updated</a:t>
            </a:r>
            <a:endParaRPr lang="en-US" sz="2200" dirty="0"/>
          </a:p>
        </p:txBody>
      </p:sp>
      <p:sp>
        <p:nvSpPr>
          <p:cNvPr id="6" name="Rectangle 5">
            <a:extLst>
              <a:ext uri="{FF2B5EF4-FFF2-40B4-BE49-F238E27FC236}">
                <a16:creationId xmlns:a16="http://schemas.microsoft.com/office/drawing/2014/main" id="{45B183AE-3AEF-4B4C-84BA-B084D17983CB}"/>
              </a:ext>
            </a:extLst>
          </p:cNvPr>
          <p:cNvSpPr/>
          <p:nvPr/>
        </p:nvSpPr>
        <p:spPr>
          <a:xfrm>
            <a:off x="1804237" y="3547963"/>
            <a:ext cx="27363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60D8A5C-755A-4CAA-AD5C-4D64E39307E7}"/>
              </a:ext>
            </a:extLst>
          </p:cNvPr>
          <p:cNvSpPr/>
          <p:nvPr/>
        </p:nvSpPr>
        <p:spPr>
          <a:xfrm>
            <a:off x="5436096" y="3245932"/>
            <a:ext cx="187220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743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648D21-55D7-4ADB-982C-C943032402E1}"/>
              </a:ext>
            </a:extLst>
          </p:cNvPr>
          <p:cNvPicPr>
            <a:picLocks noChangeAspect="1"/>
          </p:cNvPicPr>
          <p:nvPr/>
        </p:nvPicPr>
        <p:blipFill>
          <a:blip r:embed="rId2"/>
          <a:stretch>
            <a:fillRect/>
          </a:stretch>
        </p:blipFill>
        <p:spPr>
          <a:xfrm>
            <a:off x="585787" y="1286991"/>
            <a:ext cx="7972425" cy="32289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59532" y="687894"/>
            <a:ext cx="8424936" cy="1209675"/>
          </a:xfrm>
        </p:spPr>
        <p:txBody>
          <a:bodyPr>
            <a:noAutofit/>
          </a:bodyPr>
          <a:lstStyle/>
          <a:p>
            <a:r>
              <a:rPr lang="en-US" dirty="0"/>
              <a:t>We can see that the heading was changed</a:t>
            </a:r>
          </a:p>
        </p:txBody>
      </p:sp>
      <p:sp>
        <p:nvSpPr>
          <p:cNvPr id="7" name="Title 2">
            <a:extLst>
              <a:ext uri="{FF2B5EF4-FFF2-40B4-BE49-F238E27FC236}">
                <a16:creationId xmlns:a16="http://schemas.microsoft.com/office/drawing/2014/main" id="{80341DA7-94B9-43D6-B4DF-1E17DE8018FC}"/>
              </a:ext>
            </a:extLst>
          </p:cNvPr>
          <p:cNvSpPr>
            <a:spLocks noGrp="1"/>
          </p:cNvSpPr>
          <p:nvPr>
            <p:ph type="title"/>
          </p:nvPr>
        </p:nvSpPr>
        <p:spPr>
          <a:xfrm>
            <a:off x="179512" y="70415"/>
            <a:ext cx="8964488" cy="576064"/>
          </a:xfrm>
        </p:spPr>
        <p:txBody>
          <a:bodyPr>
            <a:normAutofit/>
          </a:bodyPr>
          <a:lstStyle/>
          <a:p>
            <a:r>
              <a:rPr lang="en-US" sz="2400" dirty="0"/>
              <a:t>Preferred Term Correction - BIB heading updated</a:t>
            </a:r>
            <a:endParaRPr lang="en-US" sz="2200" dirty="0"/>
          </a:p>
        </p:txBody>
      </p:sp>
      <p:sp>
        <p:nvSpPr>
          <p:cNvPr id="6" name="Rectangle 5">
            <a:extLst>
              <a:ext uri="{FF2B5EF4-FFF2-40B4-BE49-F238E27FC236}">
                <a16:creationId xmlns:a16="http://schemas.microsoft.com/office/drawing/2014/main" id="{45B183AE-3AEF-4B4C-84BA-B084D17983CB}"/>
              </a:ext>
            </a:extLst>
          </p:cNvPr>
          <p:cNvSpPr/>
          <p:nvPr/>
        </p:nvSpPr>
        <p:spPr>
          <a:xfrm>
            <a:off x="1403648" y="3651870"/>
            <a:ext cx="273630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60D8A5C-755A-4CAA-AD5C-4D64E39307E7}"/>
              </a:ext>
            </a:extLst>
          </p:cNvPr>
          <p:cNvSpPr/>
          <p:nvPr/>
        </p:nvSpPr>
        <p:spPr>
          <a:xfrm>
            <a:off x="5580112" y="3245932"/>
            <a:ext cx="21602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783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a:xfrm>
            <a:off x="2987824" y="1653850"/>
            <a:ext cx="3240360" cy="557859"/>
          </a:xfrm>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Introduction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p:txBody>
          <a:bodyPr>
            <a:normAutofit/>
          </a:bodyPr>
          <a:lstStyle/>
          <a:p>
            <a:r>
              <a:rPr lang="en-US" dirty="0"/>
              <a:t>This presentation will show examples of what is retrieved via the authority control task list.</a:t>
            </a:r>
          </a:p>
          <a:p>
            <a:r>
              <a:rPr lang="en-US" sz="2400" dirty="0"/>
              <a:t>For a full feature presentation of the authority control task list see </a:t>
            </a:r>
            <a:r>
              <a:rPr lang="en-US" dirty="0">
                <a:hlinkClick r:id="rId2" tooltip="The Authority Control Task List.pptx"/>
              </a:rPr>
              <a:t>The Authority Control Task List.pptx</a:t>
            </a:r>
            <a:endParaRPr lang="en-US" sz="2400" dirty="0"/>
          </a:p>
          <a:p>
            <a:endParaRPr lang="en-US" dirty="0"/>
          </a:p>
          <a:p>
            <a:endParaRPr lang="en-US" dirty="0"/>
          </a:p>
        </p:txBody>
      </p:sp>
    </p:spTree>
    <p:extLst>
      <p:ext uri="{BB962C8B-B14F-4D97-AF65-F5344CB8AC3E}">
        <p14:creationId xmlns:p14="http://schemas.microsoft.com/office/powerpoint/2010/main" val="83032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1961" cy="1240583"/>
          </a:xfrm>
        </p:spPr>
        <p:txBody>
          <a:bodyPr/>
          <a:lstStyle/>
          <a:p>
            <a:pPr algn="ctr"/>
            <a:r>
              <a:rPr lang="en-US" sz="2400" dirty="0"/>
              <a:t>Preferred Term Correction - BIB heading found no authorized term</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5</a:t>
            </a:fld>
            <a:endParaRPr lang="en-US" dirty="0"/>
          </a:p>
        </p:txBody>
      </p:sp>
      <p:pic>
        <p:nvPicPr>
          <p:cNvPr id="6" name="Picture 5">
            <a:extLst>
              <a:ext uri="{FF2B5EF4-FFF2-40B4-BE49-F238E27FC236}">
                <a16:creationId xmlns:a16="http://schemas.microsoft.com/office/drawing/2014/main" id="{A514FBB8-B891-4AFA-B73F-B031A9A7F8B6}"/>
              </a:ext>
            </a:extLst>
          </p:cNvPr>
          <p:cNvPicPr>
            <a:picLocks noChangeAspect="1"/>
          </p:cNvPicPr>
          <p:nvPr/>
        </p:nvPicPr>
        <p:blipFill>
          <a:blip r:embed="rId2"/>
          <a:stretch>
            <a:fillRect/>
          </a:stretch>
        </p:blipFill>
        <p:spPr>
          <a:xfrm>
            <a:off x="2267745" y="0"/>
            <a:ext cx="2952328" cy="3150471"/>
          </a:xfrm>
          <a:prstGeom prst="rect">
            <a:avLst/>
          </a:prstGeom>
        </p:spPr>
      </p:pic>
      <p:pic>
        <p:nvPicPr>
          <p:cNvPr id="2" name="Picture 1">
            <a:extLst>
              <a:ext uri="{FF2B5EF4-FFF2-40B4-BE49-F238E27FC236}">
                <a16:creationId xmlns:a16="http://schemas.microsoft.com/office/drawing/2014/main" id="{9BE6D111-D166-462E-A116-CECC40018EB1}"/>
              </a:ext>
            </a:extLst>
          </p:cNvPr>
          <p:cNvPicPr>
            <a:picLocks noChangeAspect="1"/>
          </p:cNvPicPr>
          <p:nvPr/>
        </p:nvPicPr>
        <p:blipFill>
          <a:blip r:embed="rId3"/>
          <a:stretch>
            <a:fillRect/>
          </a:stretch>
        </p:blipFill>
        <p:spPr>
          <a:xfrm>
            <a:off x="4803059" y="6757"/>
            <a:ext cx="4338903" cy="3143713"/>
          </a:xfrm>
          <a:prstGeom prst="rect">
            <a:avLst/>
          </a:prstGeom>
        </p:spPr>
      </p:pic>
    </p:spTree>
    <p:extLst>
      <p:ext uri="{BB962C8B-B14F-4D97-AF65-F5344CB8AC3E}">
        <p14:creationId xmlns:p14="http://schemas.microsoft.com/office/powerpoint/2010/main" val="38496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179512" y="70415"/>
            <a:ext cx="8964488" cy="576064"/>
          </a:xfrm>
        </p:spPr>
        <p:txBody>
          <a:bodyPr>
            <a:normAutofit fontScale="90000"/>
          </a:bodyPr>
          <a:lstStyle/>
          <a:p>
            <a:r>
              <a:rPr lang="en-US" dirty="0"/>
              <a:t>Preferred Term Correction - BIB heading found no authorized term</a:t>
            </a:r>
          </a:p>
        </p:txBody>
      </p:sp>
      <p:graphicFrame>
        <p:nvGraphicFramePr>
          <p:cNvPr id="14" name="Table 13">
            <a:extLst>
              <a:ext uri="{FF2B5EF4-FFF2-40B4-BE49-F238E27FC236}">
                <a16:creationId xmlns:a16="http://schemas.microsoft.com/office/drawing/2014/main" id="{BC0DDB65-60B5-4717-B808-D583679E0C4D}"/>
              </a:ext>
            </a:extLst>
          </p:cNvPr>
          <p:cNvGraphicFramePr>
            <a:graphicFrameLocks noGrp="1"/>
          </p:cNvGraphicFramePr>
          <p:nvPr>
            <p:extLst>
              <p:ext uri="{D42A27DB-BD31-4B8C-83A1-F6EECF244321}">
                <p14:modId xmlns:p14="http://schemas.microsoft.com/office/powerpoint/2010/main" val="3212233146"/>
              </p:ext>
            </p:extLst>
          </p:nvPr>
        </p:nvGraphicFramePr>
        <p:xfrm>
          <a:off x="323850" y="2242542"/>
          <a:ext cx="8496300" cy="1447404"/>
        </p:xfrm>
        <a:graphic>
          <a:graphicData uri="http://schemas.openxmlformats.org/drawingml/2006/table">
            <a:tbl>
              <a:tblPr/>
              <a:tblGrid>
                <a:gridCol w="3253230">
                  <a:extLst>
                    <a:ext uri="{9D8B030D-6E8A-4147-A177-3AD203B41FA5}">
                      <a16:colId xmlns:a16="http://schemas.microsoft.com/office/drawing/2014/main" val="3504865125"/>
                    </a:ext>
                  </a:extLst>
                </a:gridCol>
                <a:gridCol w="5243070">
                  <a:extLst>
                    <a:ext uri="{9D8B030D-6E8A-4147-A177-3AD203B41FA5}">
                      <a16:colId xmlns:a16="http://schemas.microsoft.com/office/drawing/2014/main" val="1624292678"/>
                    </a:ext>
                  </a:extLst>
                </a:gridCol>
              </a:tblGrid>
              <a:tr h="1440265">
                <a:tc>
                  <a:txBody>
                    <a:bodyPr/>
                    <a:lstStyle/>
                    <a:p>
                      <a:r>
                        <a:rPr lang="en-US" sz="1500" dirty="0">
                          <a:effectLst/>
                        </a:rPr>
                        <a:t>Preferred Term Correction – BIB heading found no authorized term</a:t>
                      </a:r>
                    </a:p>
                  </a:txBody>
                  <a:tcPr marL="75803" marR="75803" marT="37902" marB="37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dirty="0">
                          <a:effectLst/>
                        </a:rPr>
                        <a:t>This option references updates to the bibliographic record with the value of the preferred term of the linked authority record. </a:t>
                      </a:r>
                      <a:r>
                        <a:rPr lang="en-US" sz="1500" dirty="0">
                          <a:effectLst/>
                          <a:highlight>
                            <a:srgbClr val="FFFF00"/>
                          </a:highlight>
                        </a:rPr>
                        <a:t>When the linked authority record does not have a preferred term matching the nonpreferred term (such as when the nonpreferred term is registered in the 410 field and the preferred term is in the 100 field)</a:t>
                      </a:r>
                      <a:r>
                        <a:rPr lang="en-US" sz="1500" dirty="0">
                          <a:effectLst/>
                        </a:rPr>
                        <a:t>, the bibliographic record is not updated.</a:t>
                      </a:r>
                    </a:p>
                  </a:txBody>
                  <a:tcPr marL="75803" marR="75803" marT="37902" marB="379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7861425"/>
                  </a:ext>
                </a:extLst>
              </a:tr>
            </a:tbl>
          </a:graphicData>
        </a:graphic>
      </p:graphicFrame>
    </p:spTree>
    <p:extLst>
      <p:ext uri="{BB962C8B-B14F-4D97-AF65-F5344CB8AC3E}">
        <p14:creationId xmlns:p14="http://schemas.microsoft.com/office/powerpoint/2010/main" val="673914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A7F657-F268-437E-936B-3AB821F4ABB6}"/>
              </a:ext>
            </a:extLst>
          </p:cNvPr>
          <p:cNvPicPr>
            <a:picLocks noChangeAspect="1"/>
          </p:cNvPicPr>
          <p:nvPr/>
        </p:nvPicPr>
        <p:blipFill>
          <a:blip r:embed="rId2"/>
          <a:stretch>
            <a:fillRect/>
          </a:stretch>
        </p:blipFill>
        <p:spPr>
          <a:xfrm>
            <a:off x="0" y="1507125"/>
            <a:ext cx="9144000" cy="21664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a:xfrm>
            <a:off x="179512" y="70415"/>
            <a:ext cx="8964488" cy="576064"/>
          </a:xfrm>
        </p:spPr>
        <p:txBody>
          <a:bodyPr>
            <a:normAutofit fontScale="90000"/>
          </a:bodyPr>
          <a:lstStyle/>
          <a:p>
            <a:r>
              <a:rPr lang="en-US" dirty="0"/>
              <a:t>Preferred Term Correction - BIB heading found no authorized term</a:t>
            </a:r>
          </a:p>
        </p:txBody>
      </p:sp>
      <p:sp>
        <p:nvSpPr>
          <p:cNvPr id="5" name="Rectangle 4">
            <a:extLst>
              <a:ext uri="{FF2B5EF4-FFF2-40B4-BE49-F238E27FC236}">
                <a16:creationId xmlns:a16="http://schemas.microsoft.com/office/drawing/2014/main" id="{3417F316-63CD-4BAA-998D-1BB94D982FBA}"/>
              </a:ext>
            </a:extLst>
          </p:cNvPr>
          <p:cNvSpPr/>
          <p:nvPr/>
        </p:nvSpPr>
        <p:spPr>
          <a:xfrm>
            <a:off x="323528" y="1563638"/>
            <a:ext cx="49685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EB229B-3E36-4714-8FCC-DA270D025513}"/>
              </a:ext>
            </a:extLst>
          </p:cNvPr>
          <p:cNvSpPr/>
          <p:nvPr/>
        </p:nvSpPr>
        <p:spPr>
          <a:xfrm>
            <a:off x="683568" y="2675141"/>
            <a:ext cx="1080120" cy="9984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DC27B7-8FCE-4C6B-A099-E5A6ADE7AB92}"/>
              </a:ext>
            </a:extLst>
          </p:cNvPr>
          <p:cNvSpPr/>
          <p:nvPr/>
        </p:nvSpPr>
        <p:spPr>
          <a:xfrm>
            <a:off x="7524328" y="1548743"/>
            <a:ext cx="1440160" cy="3029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74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CD06DF-DCBD-4B83-9138-33E9A4B18574}"/>
              </a:ext>
            </a:extLst>
          </p:cNvPr>
          <p:cNvPicPr>
            <a:picLocks noChangeAspect="1"/>
          </p:cNvPicPr>
          <p:nvPr/>
        </p:nvPicPr>
        <p:blipFill>
          <a:blip r:embed="rId2"/>
          <a:stretch>
            <a:fillRect/>
          </a:stretch>
        </p:blipFill>
        <p:spPr>
          <a:xfrm>
            <a:off x="0" y="1538449"/>
            <a:ext cx="9144000" cy="206660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576065"/>
          </a:xfrm>
        </p:spPr>
        <p:txBody>
          <a:bodyPr>
            <a:noAutofit/>
          </a:bodyPr>
          <a:lstStyle/>
          <a:p>
            <a:r>
              <a:rPr lang="en-US" dirty="0"/>
              <a:t>We will edit the entry</a:t>
            </a:r>
          </a:p>
        </p:txBody>
      </p:sp>
      <p:sp>
        <p:nvSpPr>
          <p:cNvPr id="7" name="Title 2">
            <a:extLst>
              <a:ext uri="{FF2B5EF4-FFF2-40B4-BE49-F238E27FC236}">
                <a16:creationId xmlns:a16="http://schemas.microsoft.com/office/drawing/2014/main" id="{80341DA7-94B9-43D6-B4DF-1E17DE8018FC}"/>
              </a:ext>
            </a:extLst>
          </p:cNvPr>
          <p:cNvSpPr>
            <a:spLocks noGrp="1"/>
          </p:cNvSpPr>
          <p:nvPr>
            <p:ph type="title"/>
          </p:nvPr>
        </p:nvSpPr>
        <p:spPr>
          <a:xfrm>
            <a:off x="179512" y="70415"/>
            <a:ext cx="8964488" cy="576064"/>
          </a:xfrm>
        </p:spPr>
        <p:txBody>
          <a:bodyPr>
            <a:normAutofit fontScale="90000"/>
          </a:bodyPr>
          <a:lstStyle/>
          <a:p>
            <a:r>
              <a:rPr lang="en-US" dirty="0"/>
              <a:t>Preferred Term Correction - BIB heading found no authorized term</a:t>
            </a:r>
          </a:p>
        </p:txBody>
      </p:sp>
      <p:sp>
        <p:nvSpPr>
          <p:cNvPr id="8" name="Rectangle 7">
            <a:extLst>
              <a:ext uri="{FF2B5EF4-FFF2-40B4-BE49-F238E27FC236}">
                <a16:creationId xmlns:a16="http://schemas.microsoft.com/office/drawing/2014/main" id="{791B8764-507E-46CB-8761-6F475B20110D}"/>
              </a:ext>
            </a:extLst>
          </p:cNvPr>
          <p:cNvSpPr/>
          <p:nvPr/>
        </p:nvSpPr>
        <p:spPr>
          <a:xfrm>
            <a:off x="7588126" y="2910524"/>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413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7C16F4-8B2D-4D95-87B7-71BC48588BF4}"/>
              </a:ext>
            </a:extLst>
          </p:cNvPr>
          <p:cNvPicPr>
            <a:picLocks noChangeAspect="1"/>
          </p:cNvPicPr>
          <p:nvPr/>
        </p:nvPicPr>
        <p:blipFill>
          <a:blip r:embed="rId2"/>
          <a:stretch>
            <a:fillRect/>
          </a:stretch>
        </p:blipFill>
        <p:spPr>
          <a:xfrm>
            <a:off x="804862" y="2046337"/>
            <a:ext cx="7534275" cy="15335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750326"/>
          </a:xfrm>
        </p:spPr>
        <p:txBody>
          <a:bodyPr>
            <a:noAutofit/>
          </a:bodyPr>
          <a:lstStyle/>
          <a:p>
            <a:r>
              <a:rPr lang="en-US" dirty="0"/>
              <a:t>Heading “Jerusalem in Christianity” is catalogued as a Subject Added Entry-Topical Term (650) heading of type vocabulary “LCSH”</a:t>
            </a:r>
          </a:p>
        </p:txBody>
      </p:sp>
      <p:sp>
        <p:nvSpPr>
          <p:cNvPr id="7" name="Title 2">
            <a:extLst>
              <a:ext uri="{FF2B5EF4-FFF2-40B4-BE49-F238E27FC236}">
                <a16:creationId xmlns:a16="http://schemas.microsoft.com/office/drawing/2014/main" id="{80341DA7-94B9-43D6-B4DF-1E17DE8018FC}"/>
              </a:ext>
            </a:extLst>
          </p:cNvPr>
          <p:cNvSpPr>
            <a:spLocks noGrp="1"/>
          </p:cNvSpPr>
          <p:nvPr>
            <p:ph type="title"/>
          </p:nvPr>
        </p:nvSpPr>
        <p:spPr>
          <a:xfrm>
            <a:off x="179512" y="70415"/>
            <a:ext cx="8964488" cy="576064"/>
          </a:xfrm>
        </p:spPr>
        <p:txBody>
          <a:bodyPr>
            <a:normAutofit fontScale="90000"/>
          </a:bodyPr>
          <a:lstStyle/>
          <a:p>
            <a:r>
              <a:rPr lang="en-US" dirty="0"/>
              <a:t>Preferred Term Correction - BIB heading found no authorized term</a:t>
            </a:r>
          </a:p>
        </p:txBody>
      </p:sp>
      <p:sp>
        <p:nvSpPr>
          <p:cNvPr id="8" name="Rectangle 7">
            <a:extLst>
              <a:ext uri="{FF2B5EF4-FFF2-40B4-BE49-F238E27FC236}">
                <a16:creationId xmlns:a16="http://schemas.microsoft.com/office/drawing/2014/main" id="{791B8764-507E-46CB-8761-6F475B20110D}"/>
              </a:ext>
            </a:extLst>
          </p:cNvPr>
          <p:cNvSpPr/>
          <p:nvPr/>
        </p:nvSpPr>
        <p:spPr>
          <a:xfrm>
            <a:off x="811169" y="2637184"/>
            <a:ext cx="2608703"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567170"/>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18657</TotalTime>
  <Words>1056</Words>
  <Application>Microsoft Office PowerPoint</Application>
  <PresentationFormat>On-screen Show (16:9)</PresentationFormat>
  <Paragraphs>125</Paragraphs>
  <Slides>38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Calibri</vt:lpstr>
      <vt:lpstr>Calibri Light</vt:lpstr>
      <vt:lpstr>IGeLU_2016_16X9 (1)</vt:lpstr>
      <vt:lpstr>Ex_Libris_2020</vt:lpstr>
      <vt:lpstr>PowerPoint Presentation</vt:lpstr>
      <vt:lpstr>PowerPoint Presentation</vt:lpstr>
      <vt:lpstr>Introduction</vt:lpstr>
      <vt:lpstr>Introduction </vt:lpstr>
      <vt:lpstr>Preferred Term Correction - BIB heading found no authorized term</vt:lpstr>
      <vt:lpstr>Preferred Term Correction - BIB heading found no authorized term</vt:lpstr>
      <vt:lpstr>Preferred Term Correction - BIB heading found no authorized term</vt:lpstr>
      <vt:lpstr>Preferred Term Correction - BIB heading found no authorized term</vt:lpstr>
      <vt:lpstr>Preferred Term Correction - BIB heading found no authorized term</vt:lpstr>
      <vt:lpstr>Preferred Term Correction - BIB heading found no authorized term</vt:lpstr>
      <vt:lpstr>Linking - BIB heading found no matching AUT headings</vt:lpstr>
      <vt:lpstr>Linking - BIB heading found no matching AUT headings</vt:lpstr>
      <vt:lpstr>Linking - BIB heading found no matching AUT headings</vt:lpstr>
      <vt:lpstr>Linking - BIB heading found no matching AUT headings</vt:lpstr>
      <vt:lpstr>Linking - BIB heading found no matching AUT headings</vt:lpstr>
      <vt:lpstr>Linking - BIB heading found no matching AUT headings</vt:lpstr>
      <vt:lpstr>Linking - BIB heading found no matching AUT headings</vt:lpstr>
      <vt:lpstr>Linking - BIB heading found no matching AUT headings</vt:lpstr>
      <vt:lpstr>Linking - BIB heading found no matching AUT headings</vt:lpstr>
      <vt:lpstr>Linking – BIB heading found multiple matching AUT headings (ambiguous)</vt:lpstr>
      <vt:lpstr>Linking – BIB heading found multiple matching AUT headings (ambiguous)</vt:lpstr>
      <vt:lpstr>Linking – BIB heading found multiple matching AUT headings (ambiguous)</vt:lpstr>
      <vt:lpstr>Linking – BIB heading found multiple matching AUT headings (ambiguous)</vt:lpstr>
      <vt:lpstr>Linking – BIB heading found multiple matching AUT headings (ambiguous)</vt:lpstr>
      <vt:lpstr>AUT record deleted - Unlinked BIB heading</vt:lpstr>
      <vt:lpstr>AUT record deleted - Unlinked BIB heading</vt:lpstr>
      <vt:lpstr>AUT record deleted - Unlinked BIB heading</vt:lpstr>
      <vt:lpstr>AUT record deleted - Unlinked BIB heading</vt:lpstr>
      <vt:lpstr>AUT record deleted - Unlinked BIB heading</vt:lpstr>
      <vt:lpstr>AUT record deleted - Unlinked BIB heading</vt:lpstr>
      <vt:lpstr>AUT record deleted - Unlinked BIB heading</vt:lpstr>
      <vt:lpstr>Preferred Term Correction - BIB heading updated</vt:lpstr>
      <vt:lpstr>Preferred Term Correction - BIB heading updated</vt:lpstr>
      <vt:lpstr>Preferred Term Correction - BIB heading updated</vt:lpstr>
      <vt:lpstr>Preferred Term Correction - BIB heading updated</vt:lpstr>
      <vt:lpstr>Preferred Term Correction - BIB heading updated</vt:lpstr>
      <vt:lpstr>Preferred Term Correction - BIB heading updated</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1777</cp:revision>
  <dcterms:created xsi:type="dcterms:W3CDTF">2017-01-02T15:10:30Z</dcterms:created>
  <dcterms:modified xsi:type="dcterms:W3CDTF">2021-03-07T12:53:52Z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